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346" r:id="rId6"/>
    <p:sldId id="332" r:id="rId7"/>
    <p:sldId id="348" r:id="rId8"/>
    <p:sldId id="352" r:id="rId9"/>
    <p:sldId id="353" r:id="rId10"/>
    <p:sldId id="349" r:id="rId11"/>
    <p:sldId id="350" r:id="rId12"/>
    <p:sldId id="333" r:id="rId13"/>
    <p:sldId id="354" r:id="rId14"/>
    <p:sldId id="330" r:id="rId15"/>
    <p:sldId id="334" r:id="rId16"/>
    <p:sldId id="336" r:id="rId17"/>
    <p:sldId id="358" r:id="rId18"/>
    <p:sldId id="360" r:id="rId19"/>
    <p:sldId id="361" r:id="rId20"/>
    <p:sldId id="337" r:id="rId21"/>
    <p:sldId id="339" r:id="rId22"/>
    <p:sldId id="342" r:id="rId23"/>
    <p:sldId id="338" r:id="rId24"/>
    <p:sldId id="362" r:id="rId25"/>
    <p:sldId id="363" r:id="rId26"/>
    <p:sldId id="343" r:id="rId27"/>
    <p:sldId id="345" r:id="rId28"/>
    <p:sldId id="344" r:id="rId2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HU바람고딕120" panose="02020603020101020101" pitchFamily="18" charset="-127"/>
      <p:regular r:id="rId33"/>
    </p:embeddedFont>
    <p:embeddedFont>
      <p:font typeface="조선일보명조" panose="02030304000000000000" pitchFamily="18" charset="-127"/>
      <p:regular r:id="rId34"/>
    </p:embeddedFont>
    <p:embeddedFont>
      <p:font typeface="HU바람고딕130" panose="0202060302010102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1D2BE"/>
    <a:srgbClr val="92D050"/>
    <a:srgbClr val="FAFAFA"/>
    <a:srgbClr val="CEA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5220" autoAdjust="0"/>
  </p:normalViewPr>
  <p:slideViewPr>
    <p:cSldViewPr>
      <p:cViewPr varScale="1">
        <p:scale>
          <a:sx n="82" d="100"/>
          <a:sy n="82" d="100"/>
        </p:scale>
        <p:origin x="85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C9EC2-FACD-4035-BB28-A40DB289748E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B7487-4DFA-4A5A-97A4-9232D99883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93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61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42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188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65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89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264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075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223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902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397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7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980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4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457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08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5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481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625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39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7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5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13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70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41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293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2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2B7487-4DFA-4A5A-97A4-9232D99883F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0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7782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05606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17237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89487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51150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6483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34203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81160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534378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1600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6834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4AB46-BD42-4BC4-B764-DB1D21719BF0}" type="datetimeFigureOut">
              <a:rPr lang="ko-KR" altLang="en-US" smtClean="0"/>
              <a:t>2017-11-28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98A2-1D57-4654-8822-549B13E2F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233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bawi.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49569;&#49884;&#50676;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132693" y="2410520"/>
            <a:ext cx="4878614" cy="2333788"/>
            <a:chOff x="2139478" y="2645877"/>
            <a:chExt cx="4878614" cy="2333788"/>
          </a:xfrm>
        </p:grpSpPr>
        <p:grpSp>
          <p:nvGrpSpPr>
            <p:cNvPr id="11" name="그룹 10"/>
            <p:cNvGrpSpPr/>
            <p:nvPr/>
          </p:nvGrpSpPr>
          <p:grpSpPr>
            <a:xfrm>
              <a:off x="2789730" y="2645877"/>
              <a:ext cx="3564540" cy="288032"/>
              <a:chOff x="2807660" y="2420888"/>
              <a:chExt cx="3564540" cy="288032"/>
            </a:xfrm>
          </p:grpSpPr>
          <p:sp>
            <p:nvSpPr>
              <p:cNvPr id="9" name="모서리가 둥근 직사각형 8"/>
              <p:cNvSpPr/>
              <p:nvPr/>
            </p:nvSpPr>
            <p:spPr>
              <a:xfrm>
                <a:off x="2807660" y="2420888"/>
                <a:ext cx="720080" cy="288032"/>
              </a:xfrm>
              <a:prstGeom prst="roundRect">
                <a:avLst/>
              </a:prstGeom>
              <a:solidFill>
                <a:srgbClr val="A1D2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3563888" y="2420888"/>
                <a:ext cx="2808312" cy="28803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611503" y="3263849"/>
              <a:ext cx="3920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송시열과 </a:t>
              </a:r>
              <a:r>
                <a:rPr lang="ko-KR" altLang="en-US" sz="24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endParaRPr lang="ko-KR" altLang="en-US" sz="24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03302" y="3892637"/>
              <a:ext cx="3550967" cy="42814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39478" y="4456445"/>
              <a:ext cx="48786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2015147570 </a:t>
              </a:r>
              <a:r>
                <a:rPr lang="ko-KR" altLang="en-US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컴퓨터과학과 윤인섭</a:t>
              </a:r>
              <a:endPara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2016153004 </a:t>
              </a:r>
              <a:r>
                <a:rPr lang="ko-KR" altLang="en-US" sz="14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실내건축학과 황수아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7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후대의 평가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7B246-1936-4103-A96C-D1B3669213E3}"/>
              </a:ext>
            </a:extLst>
          </p:cNvPr>
          <p:cNvSpPr txBox="1"/>
          <p:nvPr/>
        </p:nvSpPr>
        <p:spPr>
          <a:xfrm>
            <a:off x="323528" y="2924946"/>
            <a:ext cx="8496944" cy="1902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/>
              <a:t>후대의 평가에 의하면</a:t>
            </a:r>
            <a:r>
              <a:rPr lang="en-US" altLang="ko-KR" sz="1400" dirty="0"/>
              <a:t>,</a:t>
            </a:r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 err="1"/>
              <a:t>우암은</a:t>
            </a:r>
            <a:r>
              <a:rPr lang="ko-KR" altLang="en-US" sz="1400" dirty="0"/>
              <a:t> 구호로만 북벌을 외치면서 북벌론을 정치이념으로 삼은 서인 정권이 유지되는데 주력하였을 뿐</a:t>
            </a:r>
            <a:r>
              <a:rPr lang="en-US" altLang="ko-KR" sz="1400" dirty="0"/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북벌을 실행하기 위한 군사력을 강화하는 등 실질적인 조치는 전혀 하지 않았다고 한다</a:t>
            </a:r>
            <a:r>
              <a:rPr lang="en-US" altLang="ko-KR" sz="1400" dirty="0"/>
              <a:t>.</a:t>
            </a:r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또한 이미 청나라가 명나라를 멸망시키고 중원을 차지한 국제정세 속에서 청나라에 대항한 북벌론이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얼마나 무모하며 비현실적인지 </a:t>
            </a:r>
            <a:r>
              <a:rPr lang="ko-KR" altLang="en-US" sz="1400" dirty="0" err="1"/>
              <a:t>우암은</a:t>
            </a:r>
            <a:r>
              <a:rPr lang="ko-KR" altLang="en-US" sz="1400" dirty="0"/>
              <a:t> 간파하고 있었던 것이라는 평가가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7400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예송논쟁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1659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차 예송논쟁과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1674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2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차 예송 논쟁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D09F0C-3F81-497E-BCC2-CAB5E7669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19" y="1985020"/>
            <a:ext cx="7001197" cy="4586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77D79B-6209-49A6-8745-791A1AAD3EFF}"/>
              </a:ext>
            </a:extLst>
          </p:cNvPr>
          <p:cNvSpPr txBox="1"/>
          <p:nvPr/>
        </p:nvSpPr>
        <p:spPr>
          <a:xfrm>
            <a:off x="5868144" y="2471554"/>
            <a:ext cx="28083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제 </a:t>
            </a:r>
            <a:r>
              <a:rPr lang="en-US" altLang="ko-KR" sz="1400" dirty="0"/>
              <a:t>1</a:t>
            </a:r>
            <a:r>
              <a:rPr lang="ko-KR" altLang="en-US" sz="1400" dirty="0"/>
              <a:t>차 예송 논쟁</a:t>
            </a:r>
            <a:r>
              <a:rPr lang="en-US" altLang="ko-KR" sz="1400" dirty="0"/>
              <a:t>&gt;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1659</a:t>
            </a:r>
            <a:r>
              <a:rPr lang="ko-KR" altLang="en-US" sz="1200" dirty="0"/>
              <a:t>년</a:t>
            </a:r>
            <a:r>
              <a:rPr lang="en-US" altLang="ko-KR" sz="1200" dirty="0"/>
              <a:t>, </a:t>
            </a:r>
            <a:r>
              <a:rPr lang="ko-KR" altLang="en-US" sz="1200" dirty="0"/>
              <a:t>효종의 장례 절차를 두고 남인은 </a:t>
            </a:r>
            <a:r>
              <a:rPr lang="ko-KR" altLang="en-US" sz="1200" dirty="0" err="1"/>
              <a:t>삼년복을</a:t>
            </a:r>
            <a:r>
              <a:rPr lang="ko-KR" altLang="en-US" sz="1200" dirty="0"/>
              <a:t> 주장</a:t>
            </a:r>
            <a:r>
              <a:rPr lang="en-US" altLang="ko-KR" sz="1200" dirty="0"/>
              <a:t>, </a:t>
            </a:r>
            <a:r>
              <a:rPr lang="ko-KR" altLang="en-US" sz="1200" dirty="0"/>
              <a:t>서인인 </a:t>
            </a:r>
            <a:r>
              <a:rPr lang="ko-KR" altLang="en-US" sz="1200" dirty="0" err="1"/>
              <a:t>우암은</a:t>
            </a:r>
            <a:r>
              <a:rPr lang="ko-KR" altLang="en-US" sz="1200" dirty="0"/>
              <a:t> 기년복을 주장했고</a:t>
            </a:r>
            <a:r>
              <a:rPr lang="en-US" altLang="ko-KR" sz="1200" dirty="0"/>
              <a:t>, </a:t>
            </a:r>
            <a:r>
              <a:rPr lang="ko-KR" altLang="en-US" sz="1200" dirty="0"/>
              <a:t>서인 세력이 승리해 정치의 주도권을 잡음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87BD96-A16B-48DA-A6A2-B6C6AEED8A6D}"/>
              </a:ext>
            </a:extLst>
          </p:cNvPr>
          <p:cNvSpPr txBox="1"/>
          <p:nvPr/>
        </p:nvSpPr>
        <p:spPr>
          <a:xfrm>
            <a:off x="539552" y="5021456"/>
            <a:ext cx="2880320" cy="145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/>
              <a:t>&lt;</a:t>
            </a:r>
            <a:r>
              <a:rPr lang="ko-KR" altLang="en-US" sz="1400" dirty="0"/>
              <a:t>제 </a:t>
            </a:r>
            <a:r>
              <a:rPr lang="en-US" altLang="ko-KR" sz="1400" dirty="0"/>
              <a:t>2</a:t>
            </a:r>
            <a:r>
              <a:rPr lang="ko-KR" altLang="en-US" sz="1400" dirty="0"/>
              <a:t>차 예송 논쟁</a:t>
            </a:r>
            <a:r>
              <a:rPr lang="en-US" altLang="ko-KR" sz="1400" dirty="0"/>
              <a:t>&gt;</a:t>
            </a:r>
          </a:p>
          <a:p>
            <a:pPr algn="just">
              <a:lnSpc>
                <a:spcPct val="120000"/>
              </a:lnSpc>
            </a:pPr>
            <a:r>
              <a:rPr lang="en-US" altLang="ko-KR" sz="1200" dirty="0"/>
              <a:t>1674</a:t>
            </a:r>
            <a:r>
              <a:rPr lang="ko-KR" altLang="en-US" sz="1200" dirty="0"/>
              <a:t>년</a:t>
            </a:r>
            <a:r>
              <a:rPr lang="en-US" altLang="ko-KR" sz="1200" dirty="0"/>
              <a:t>, </a:t>
            </a:r>
            <a:r>
              <a:rPr lang="ko-KR" altLang="en-US" sz="1200" dirty="0"/>
              <a:t>효종의 둘째 부인인 인선왕후의 장례 절차에 관한 논쟁으로 시작되었으며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왕권</a:t>
            </a:r>
            <a:r>
              <a:rPr lang="en-US" altLang="ko-KR" sz="1200" dirty="0"/>
              <a:t>(</a:t>
            </a:r>
            <a:r>
              <a:rPr lang="ko-KR" altLang="en-US" sz="1200" dirty="0"/>
              <a:t>王權</a:t>
            </a:r>
            <a:r>
              <a:rPr lang="en-US" altLang="ko-KR" sz="1200" dirty="0"/>
              <a:t>)</a:t>
            </a:r>
            <a:r>
              <a:rPr lang="ko-KR" altLang="en-US" sz="1200" dirty="0"/>
              <a:t>을 주장한 </a:t>
            </a:r>
            <a:r>
              <a:rPr lang="ko-KR" altLang="en-US" sz="1200" dirty="0" err="1"/>
              <a:t>남인과</a:t>
            </a:r>
            <a:r>
              <a:rPr lang="ko-KR" altLang="en-US" sz="1200" dirty="0"/>
              <a:t> 반대로 </a:t>
            </a:r>
            <a:r>
              <a:rPr lang="ko-KR" altLang="en-US" sz="1200" dirty="0" err="1"/>
              <a:t>우암을</a:t>
            </a:r>
            <a:r>
              <a:rPr lang="ko-KR" altLang="en-US" sz="1200" dirty="0"/>
              <a:t> 비롯한 서인은 신권</a:t>
            </a:r>
            <a:r>
              <a:rPr lang="en-US" altLang="ko-KR" sz="1200" dirty="0"/>
              <a:t>(</a:t>
            </a:r>
            <a:r>
              <a:rPr lang="ko-KR" altLang="en-US" sz="1200" dirty="0"/>
              <a:t>臣權</a:t>
            </a:r>
            <a:r>
              <a:rPr lang="en-US" altLang="ko-KR" sz="1200" dirty="0"/>
              <a:t>)</a:t>
            </a:r>
            <a:r>
              <a:rPr lang="ko-KR" altLang="en-US" sz="1200" dirty="0"/>
              <a:t>을 주장했지만 왕권 강화 의지가 컸던 숙종이 남인 편을 들게 되며 남인 세력이 승리</a:t>
            </a:r>
          </a:p>
        </p:txBody>
      </p:sp>
    </p:spTree>
    <p:extLst>
      <p:ext uri="{BB962C8B-B14F-4D97-AF65-F5344CB8AC3E}">
        <p14:creationId xmlns:p14="http://schemas.microsoft.com/office/powerpoint/2010/main" val="15211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사상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2D067-3AC2-418E-BB4E-5AD5899A0EE4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이기일원론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D322C-BB27-4528-817C-49B6ECE74B6A}"/>
              </a:ext>
            </a:extLst>
          </p:cNvPr>
          <p:cNvSpPr txBox="1"/>
          <p:nvPr/>
        </p:nvSpPr>
        <p:spPr>
          <a:xfrm>
            <a:off x="1979712" y="3157180"/>
            <a:ext cx="5472608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주자학의 대가로서 이이의 학통을 계승하여 기호학파의 주류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이황의 이원론적인 </a:t>
            </a:r>
            <a:r>
              <a:rPr lang="ko-KR" altLang="en-US" sz="1400" dirty="0" err="1"/>
              <a:t>이기호발설을</a:t>
            </a:r>
            <a:r>
              <a:rPr lang="ko-KR" altLang="en-US" sz="1400" dirty="0"/>
              <a:t> 배격하고 이이의 </a:t>
            </a:r>
            <a:r>
              <a:rPr lang="ko-KR" altLang="en-US" sz="1400" dirty="0" err="1"/>
              <a:t>기발이승일도설을</a:t>
            </a:r>
            <a:r>
              <a:rPr lang="ko-KR" altLang="en-US" sz="1400" dirty="0"/>
              <a:t> 지지</a:t>
            </a: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사단칠정이</a:t>
            </a:r>
            <a:r>
              <a:rPr lang="ko-KR" altLang="en-US" sz="1400" dirty="0"/>
              <a:t> 모두 이라 하여 이와 기는 하나라는 일원론적 사상을 발전시켰다</a:t>
            </a:r>
            <a:r>
              <a:rPr lang="en-US" altLang="ko-KR" sz="14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DA8E1-7CED-472F-9AC2-555B703DBB9D}"/>
              </a:ext>
            </a:extLst>
          </p:cNvPr>
          <p:cNvSpPr txBox="1"/>
          <p:nvPr/>
        </p:nvSpPr>
        <p:spPr>
          <a:xfrm>
            <a:off x="3311860" y="2122643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이기일원론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E09634-5E6D-453C-BF37-5442DFF65226}"/>
              </a:ext>
            </a:extLst>
          </p:cNvPr>
          <p:cNvSpPr txBox="1"/>
          <p:nvPr/>
        </p:nvSpPr>
        <p:spPr>
          <a:xfrm>
            <a:off x="2519772" y="2544087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송시열은 이기 논쟁에서 이와 기는 하나라고 하는 이기일원론을 계승</a:t>
            </a:r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5F9DB9-E219-46E7-9FAD-F05D5F2E7406}"/>
              </a:ext>
            </a:extLst>
          </p:cNvPr>
          <p:cNvSpPr txBox="1"/>
          <p:nvPr/>
        </p:nvSpPr>
        <p:spPr>
          <a:xfrm>
            <a:off x="1403648" y="4725146"/>
            <a:ext cx="6336704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/>
              <a:t>산림으로 이름이 알려진 이후 그의 견해를 시험하고자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많은 문인들이 </a:t>
            </a:r>
            <a:r>
              <a:rPr lang="en-US" altLang="ko-KR" sz="1400" i="1" dirty="0"/>
              <a:t>“</a:t>
            </a:r>
            <a:r>
              <a:rPr lang="ko-KR" altLang="en-US" sz="1400" i="1" dirty="0"/>
              <a:t>이황과 이이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조식 중 누구의 사상이 정통이냐</a:t>
            </a:r>
            <a:r>
              <a:rPr lang="en-US" altLang="ko-KR" sz="1400" dirty="0"/>
              <a:t>”</a:t>
            </a:r>
            <a:r>
              <a:rPr lang="ko-KR" altLang="en-US" sz="1200" dirty="0"/>
              <a:t>고 질문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en-US" altLang="ko-KR" sz="1400" i="1" dirty="0"/>
              <a:t>“</a:t>
            </a:r>
            <a:r>
              <a:rPr lang="ko-KR" altLang="en-US" sz="1400" i="1" dirty="0"/>
              <a:t>주자의 뜻을 정확히 계승하는 학자를 나는 정통으로 본다</a:t>
            </a:r>
            <a:r>
              <a:rPr lang="en-US" altLang="ko-KR" sz="1400" i="1" dirty="0"/>
              <a:t>”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학문 연구에 있어서 당론이나 </a:t>
            </a:r>
            <a:r>
              <a:rPr lang="ko-KR" altLang="en-US" sz="1200" dirty="0" err="1"/>
              <a:t>당색에</a:t>
            </a:r>
            <a:r>
              <a:rPr lang="ko-KR" altLang="en-US" sz="1200" dirty="0"/>
              <a:t> 구애 받지 않음을 스스로 입증</a:t>
            </a:r>
          </a:p>
        </p:txBody>
      </p:sp>
    </p:spTree>
    <p:extLst>
      <p:ext uri="{BB962C8B-B14F-4D97-AF65-F5344CB8AC3E}">
        <p14:creationId xmlns:p14="http://schemas.microsoft.com/office/powerpoint/2010/main" val="384084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사상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B2D067-3AC2-418E-BB4E-5AD5899A0EE4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주자학의 대가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8D322C-BB27-4528-817C-49B6ECE74B6A}"/>
              </a:ext>
            </a:extLst>
          </p:cNvPr>
          <p:cNvSpPr txBox="1"/>
          <p:nvPr/>
        </p:nvSpPr>
        <p:spPr>
          <a:xfrm>
            <a:off x="1611935" y="4068361"/>
            <a:ext cx="592013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/>
              <a:t>주자학 </a:t>
            </a:r>
            <a:r>
              <a:rPr lang="en-US" altLang="ko-KR" dirty="0"/>
              <a:t>(=</a:t>
            </a:r>
            <a:r>
              <a:rPr lang="ko-KR" altLang="en-US" dirty="0"/>
              <a:t>주자 성리학</a:t>
            </a:r>
            <a:r>
              <a:rPr lang="en-US" altLang="ko-KR" dirty="0"/>
              <a:t>)</a:t>
            </a:r>
            <a:endParaRPr lang="en-US" altLang="ko-KR" sz="1400" dirty="0"/>
          </a:p>
        </p:txBody>
      </p:sp>
      <p:pic>
        <p:nvPicPr>
          <p:cNvPr id="12290" name="Picture 2" descr="성리학 주자학">
            <a:extLst>
              <a:ext uri="{FF2B5EF4-FFF2-40B4-BE49-F238E27FC236}">
                <a16:creationId xmlns:a16="http://schemas.microsoft.com/office/drawing/2014/main" id="{F0EDA2AC-4FBE-4B5E-8D96-5AA8BFD6F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2083061"/>
            <a:ext cx="2789237" cy="162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3EA635-1043-486C-A168-42C99F76472A}"/>
              </a:ext>
            </a:extLst>
          </p:cNvPr>
          <p:cNvSpPr txBox="1"/>
          <p:nvPr/>
        </p:nvSpPr>
        <p:spPr>
          <a:xfrm>
            <a:off x="4782695" y="2186313"/>
            <a:ext cx="3173683" cy="145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/>
              <a:t>성리학</a:t>
            </a:r>
            <a:r>
              <a:rPr lang="en-US" altLang="ko-KR" sz="1400" dirty="0"/>
              <a:t>(</a:t>
            </a:r>
            <a:r>
              <a:rPr lang="ko-KR" altLang="en-US" sz="1400" dirty="0"/>
              <a:t>性理學</a:t>
            </a:r>
            <a:r>
              <a:rPr lang="en-US" altLang="ko-KR" sz="1400" dirty="0"/>
              <a:t>)</a:t>
            </a:r>
            <a:r>
              <a:rPr lang="ko-KR" altLang="en-US" sz="1400" dirty="0"/>
              <a:t>이란</a:t>
            </a:r>
            <a:r>
              <a:rPr lang="en-US" altLang="ko-KR" sz="1400" dirty="0"/>
              <a:t>?</a:t>
            </a:r>
          </a:p>
          <a:p>
            <a:pPr algn="just">
              <a:lnSpc>
                <a:spcPct val="120000"/>
              </a:lnSpc>
            </a:pPr>
            <a:endParaRPr lang="en-US" altLang="ko-KR" sz="1200" dirty="0"/>
          </a:p>
          <a:p>
            <a:pPr algn="just">
              <a:lnSpc>
                <a:spcPct val="120000"/>
              </a:lnSpc>
            </a:pPr>
            <a:r>
              <a:rPr lang="ko-KR" altLang="en-US" sz="1200" dirty="0"/>
              <a:t>원래 인간의 본성</a:t>
            </a:r>
            <a:r>
              <a:rPr lang="en-US" altLang="ko-KR" sz="1200" dirty="0"/>
              <a:t>(</a:t>
            </a:r>
            <a:r>
              <a:rPr lang="ko-KR" altLang="en-US" sz="1200" dirty="0"/>
              <a:t>性</a:t>
            </a:r>
            <a:r>
              <a:rPr lang="en-US" altLang="ko-KR" sz="1200" dirty="0"/>
              <a:t>)</a:t>
            </a:r>
            <a:r>
              <a:rPr lang="ko-KR" altLang="en-US" sz="1200" dirty="0"/>
              <a:t>과 하늘의 이치</a:t>
            </a:r>
            <a:r>
              <a:rPr lang="en-US" altLang="ko-KR" sz="1200" dirty="0"/>
              <a:t>(</a:t>
            </a:r>
            <a:r>
              <a:rPr lang="ko-KR" altLang="en-US" sz="1200" dirty="0"/>
              <a:t>理</a:t>
            </a:r>
            <a:r>
              <a:rPr lang="en-US" altLang="ko-KR" sz="1200" dirty="0"/>
              <a:t>)</a:t>
            </a:r>
            <a:r>
              <a:rPr lang="ko-KR" altLang="en-US" sz="1200" dirty="0"/>
              <a:t>가 근본적으로 같으므로</a:t>
            </a:r>
            <a:r>
              <a:rPr lang="en-US" altLang="ko-KR" sz="1200" dirty="0"/>
              <a:t> </a:t>
            </a:r>
            <a:r>
              <a:rPr lang="ko-KR" altLang="en-US" sz="1200" dirty="0"/>
              <a:t>무릇 </a:t>
            </a:r>
            <a:r>
              <a:rPr lang="ko-KR" altLang="en-US" sz="1200" dirty="0" err="1"/>
              <a:t>선비란</a:t>
            </a:r>
            <a:r>
              <a:rPr lang="ko-KR" altLang="en-US" sz="1200" dirty="0"/>
              <a:t> 하늘의 뜻을 </a:t>
            </a:r>
            <a:r>
              <a:rPr lang="ko-KR" altLang="en-US" sz="1200" dirty="0" err="1"/>
              <a:t>깨달아</a:t>
            </a:r>
            <a:r>
              <a:rPr lang="ko-KR" altLang="en-US" sz="1200" dirty="0"/>
              <a:t> 인간의 본성이 하늘의 이치에 부합하도록</a:t>
            </a:r>
            <a:r>
              <a:rPr lang="en-US" altLang="ko-KR" sz="1200" dirty="0"/>
              <a:t> </a:t>
            </a:r>
            <a:r>
              <a:rPr lang="ko-KR" altLang="en-US" sz="1200" dirty="0"/>
              <a:t>제도나 윤리를 통하여 세상을 다스려야 한다는 철학이자 정치이념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B8CAD-EFC3-4AE3-AEBC-6C1E9DFE1862}"/>
              </a:ext>
            </a:extLst>
          </p:cNvPr>
          <p:cNvSpPr txBox="1"/>
          <p:nvPr/>
        </p:nvSpPr>
        <p:spPr>
          <a:xfrm>
            <a:off x="1179887" y="4432397"/>
            <a:ext cx="6776491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/>
              <a:t>공자 시대에 만들어진 유교 경전을 주자가 성리학의 이념에 입각하여 해석하고 주석을 달아 쉽게 풀이</a:t>
            </a: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0CD0-E1B8-4926-B106-1D3ADA0BBEBE}"/>
              </a:ext>
            </a:extLst>
          </p:cNvPr>
          <p:cNvSpPr txBox="1"/>
          <p:nvPr/>
        </p:nvSpPr>
        <p:spPr>
          <a:xfrm>
            <a:off x="481604" y="5116024"/>
            <a:ext cx="817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 err="1"/>
              <a:t>명청교체기에</a:t>
            </a:r>
            <a:r>
              <a:rPr lang="ko-KR" altLang="en-US" sz="1200" dirty="0"/>
              <a:t> 애매해진 </a:t>
            </a:r>
            <a:r>
              <a:rPr lang="ko-KR" altLang="en-US" sz="1200" dirty="0" err="1"/>
              <a:t>존화양이론을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지켜내기</a:t>
            </a:r>
            <a:r>
              <a:rPr lang="ko-KR" altLang="en-US" sz="1200" dirty="0"/>
              <a:t> 위하여 주자학의 강경파는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400" i="1" dirty="0"/>
              <a:t>‘학문적으로 경전을 해석함에 있어서 주자가 이미 완성하였으므로</a:t>
            </a:r>
            <a:r>
              <a:rPr lang="en-US" altLang="ko-KR" sz="1400" i="1" dirty="0"/>
              <a:t>, </a:t>
            </a:r>
            <a:r>
              <a:rPr lang="ko-KR" altLang="en-US" sz="1400" i="1" dirty="0"/>
              <a:t>주자의 주석에서 한 획도 빼거나 더해서는 안 된다</a:t>
            </a:r>
            <a:r>
              <a:rPr lang="en-US" altLang="ko-KR" sz="1400" i="1" dirty="0"/>
              <a:t>.’</a:t>
            </a:r>
            <a:r>
              <a:rPr lang="ko-KR" altLang="en-US" sz="1200" dirty="0"/>
              <a:t>고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주자 원리주의 입장을 완고하게 주장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이 주자절대주의자 중심에 </a:t>
            </a:r>
            <a:r>
              <a:rPr lang="ko-KR" altLang="en-US" sz="2000" dirty="0" err="1"/>
              <a:t>우암</a:t>
            </a:r>
            <a:r>
              <a:rPr lang="ko-KR" altLang="en-US" sz="2000" dirty="0"/>
              <a:t> 송시열</a:t>
            </a:r>
            <a:r>
              <a:rPr lang="ko-KR" altLang="en-US" sz="1400" dirty="0"/>
              <a:t>이 자리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603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꽃그림&amp;풍경 - 김형경">
            <a:extLst>
              <a:ext uri="{FF2B5EF4-FFF2-40B4-BE49-F238E27FC236}">
                <a16:creationId xmlns:a16="http://schemas.microsoft.com/office/drawing/2014/main" id="{88586D00-F131-4CC6-B2B5-AA5E34375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5" y="-288926"/>
            <a:ext cx="11849591" cy="78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2"/>
            <a:ext cx="2902104" cy="2316293"/>
            <a:chOff x="5868144" y="3740710"/>
            <a:chExt cx="2902104" cy="2316293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02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5133673"/>
              <a:ext cx="24480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바위글씨의 목적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옛 집터와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탐사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그 외 주요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바위글씨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191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바위글씨의 목적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362" name="Picture 2" descr="꽃그림&amp;풍경 - 김형경">
            <a:extLst>
              <a:ext uri="{FF2B5EF4-FFF2-40B4-BE49-F238E27FC236}">
                <a16:creationId xmlns:a16="http://schemas.microsoft.com/office/drawing/2014/main" id="{5DCA7CDA-E3FF-4504-8F15-5E58D36F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05" y="1765428"/>
            <a:ext cx="4174393" cy="27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886E3E-30C2-4A98-96B9-E5725071205B}"/>
              </a:ext>
            </a:extLst>
          </p:cNvPr>
          <p:cNvSpPr txBox="1"/>
          <p:nvPr/>
        </p:nvSpPr>
        <p:spPr>
          <a:xfrm>
            <a:off x="1271155" y="4797152"/>
            <a:ext cx="6601693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/>
              <a:t>주자성리학 절대주의가 극성을 부리던 </a:t>
            </a:r>
            <a:r>
              <a:rPr lang="en-US" altLang="ko-KR" sz="1400" dirty="0"/>
              <a:t>17</a:t>
            </a:r>
            <a:r>
              <a:rPr lang="ko-KR" altLang="en-US" sz="1400" dirty="0"/>
              <a:t>세기 연간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사대부들이 </a:t>
            </a:r>
            <a:r>
              <a:rPr lang="ko-KR" altLang="en-US" sz="1400" dirty="0" err="1"/>
              <a:t>바위글씨를</a:t>
            </a:r>
            <a:r>
              <a:rPr lang="ko-KR" altLang="en-US" sz="1400" dirty="0"/>
              <a:t> 새기는 목적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천세만세 변하지 않을 것 같은 바위에 자신의 양명</a:t>
            </a:r>
            <a:r>
              <a:rPr lang="en-US" altLang="ko-KR" sz="1200" dirty="0"/>
              <a:t>(</a:t>
            </a:r>
            <a:r>
              <a:rPr lang="ko-KR" altLang="en-US" sz="1200" dirty="0"/>
              <a:t>揚名</a:t>
            </a:r>
            <a:r>
              <a:rPr lang="en-US" altLang="ko-KR" sz="1200" dirty="0"/>
              <a:t>)</a:t>
            </a:r>
            <a:r>
              <a:rPr lang="ko-KR" altLang="en-US" sz="1200" dirty="0"/>
              <a:t>을 위해 영원히 이름을 남기고 싶은 욕구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유교적 정치적 구호 혹은 표어 같은 문구들을 </a:t>
            </a:r>
            <a:r>
              <a:rPr lang="ko-KR" altLang="en-US" sz="1200" dirty="0" err="1"/>
              <a:t>새겨놓음으로써</a:t>
            </a:r>
            <a:r>
              <a:rPr lang="ko-KR" altLang="en-US" sz="1200" dirty="0"/>
              <a:t> 학맥을 과시하고 성리학적 이상을 구현하고자 </a:t>
            </a:r>
          </a:p>
        </p:txBody>
      </p:sp>
    </p:spTree>
    <p:extLst>
      <p:ext uri="{BB962C8B-B14F-4D97-AF65-F5344CB8AC3E}">
        <p14:creationId xmlns:p14="http://schemas.microsoft.com/office/powerpoint/2010/main" val="10082740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CA910D-8F99-4B2B-A291-51998D040D36}"/>
              </a:ext>
            </a:extLst>
          </p:cNvPr>
          <p:cNvGrpSpPr/>
          <p:nvPr/>
        </p:nvGrpSpPr>
        <p:grpSpPr>
          <a:xfrm>
            <a:off x="1016343" y="2060848"/>
            <a:ext cx="7111314" cy="3313636"/>
            <a:chOff x="1007748" y="2058938"/>
            <a:chExt cx="7111314" cy="331363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D9B5B4B-0096-4A92-A9E8-8219FEBBB43A}"/>
                </a:ext>
              </a:extLst>
            </p:cNvPr>
            <p:cNvGrpSpPr/>
            <p:nvPr/>
          </p:nvGrpSpPr>
          <p:grpSpPr>
            <a:xfrm>
              <a:off x="1007748" y="2060848"/>
              <a:ext cx="4392488" cy="3311726"/>
              <a:chOff x="3005455" y="2247900"/>
              <a:chExt cx="3133090" cy="236220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3C287AE-5531-4255-B14D-E4D3567FFEF8}"/>
                  </a:ext>
                </a:extLst>
              </p:cNvPr>
              <p:cNvPicPr/>
              <p:nvPr/>
            </p:nvPicPr>
            <p:blipFill rotWithShape="1">
              <a:blip r:embed="rId3"/>
              <a:srcRect l="8980" t="24260" r="15605"/>
              <a:stretch/>
            </p:blipFill>
            <p:spPr bwMode="auto">
              <a:xfrm>
                <a:off x="3005455" y="2247900"/>
                <a:ext cx="3133090" cy="23622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7E7F07BD-6D26-4370-8637-2CB47B125C9F}"/>
                  </a:ext>
                </a:extLst>
              </p:cNvPr>
              <p:cNvGrpSpPr/>
              <p:nvPr/>
            </p:nvGrpSpPr>
            <p:grpSpPr>
              <a:xfrm>
                <a:off x="3563888" y="2492896"/>
                <a:ext cx="1470660" cy="1485900"/>
                <a:chOff x="0" y="0"/>
                <a:chExt cx="1470660" cy="1485900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BC7F25B-18FC-4F62-B06A-99EC602A086E}"/>
                    </a:ext>
                  </a:extLst>
                </p:cNvPr>
                <p:cNvSpPr/>
                <p:nvPr/>
              </p:nvSpPr>
              <p:spPr>
                <a:xfrm>
                  <a:off x="0" y="1341120"/>
                  <a:ext cx="144780" cy="144780"/>
                </a:xfrm>
                <a:prstGeom prst="ellipse">
                  <a:avLst/>
                </a:prstGeom>
                <a:solidFill>
                  <a:srgbClr val="A1D2BE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D15FD82-131A-434F-AAC8-2AC9B051254F}"/>
                    </a:ext>
                  </a:extLst>
                </p:cNvPr>
                <p:cNvSpPr/>
                <p:nvPr/>
              </p:nvSpPr>
              <p:spPr>
                <a:xfrm>
                  <a:off x="1325880" y="53340"/>
                  <a:ext cx="144780" cy="144780"/>
                </a:xfrm>
                <a:prstGeom prst="ellipse">
                  <a:avLst/>
                </a:prstGeom>
                <a:solidFill>
                  <a:srgbClr val="A1D2BE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132EE82C-7CA6-43E1-9636-9A7A5A93F51A}"/>
                    </a:ext>
                  </a:extLst>
                </p:cNvPr>
                <p:cNvSpPr/>
                <p:nvPr/>
              </p:nvSpPr>
              <p:spPr>
                <a:xfrm>
                  <a:off x="1036320" y="0"/>
                  <a:ext cx="144780" cy="144780"/>
                </a:xfrm>
                <a:prstGeom prst="ellipse">
                  <a:avLst/>
                </a:prstGeom>
                <a:solidFill>
                  <a:srgbClr val="A1D2BE"/>
                </a:solidFill>
                <a:ln>
                  <a:solidFill>
                    <a:srgbClr val="FFFFFF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57C10DE-2229-4AE5-9FAA-1B6D0BFA86C2}"/>
                </a:ext>
              </a:extLst>
            </p:cNvPr>
            <p:cNvGrpSpPr/>
            <p:nvPr/>
          </p:nvGrpSpPr>
          <p:grpSpPr>
            <a:xfrm>
              <a:off x="5909321" y="2058938"/>
              <a:ext cx="2209741" cy="3311726"/>
              <a:chOff x="6088258" y="2060848"/>
              <a:chExt cx="1728192" cy="25900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B35015D-2456-4CCF-8A0E-E8254274A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8258" y="2060848"/>
                <a:ext cx="1728192" cy="129614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8BB9B97-984B-42FA-8768-88389C288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8258" y="3354735"/>
                <a:ext cx="1728192" cy="1296144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84BC49-1B7D-4EE5-ADD1-6A237609CE8C}"/>
              </a:ext>
            </a:extLst>
          </p:cNvPr>
          <p:cNvSpPr txBox="1"/>
          <p:nvPr/>
        </p:nvSpPr>
        <p:spPr>
          <a:xfrm>
            <a:off x="1738940" y="5815719"/>
            <a:ext cx="5666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/>
              <a:t>우암</a:t>
            </a:r>
            <a:r>
              <a:rPr lang="ko-KR" altLang="en-US" sz="1200" dirty="0"/>
              <a:t> 송시열 집터는 </a:t>
            </a:r>
            <a:r>
              <a:rPr lang="ko-KR" altLang="en-US" sz="1400" dirty="0"/>
              <a:t>서울특별시 종로구 </a:t>
            </a:r>
            <a:r>
              <a:rPr lang="ko-KR" altLang="en-US" sz="1400" dirty="0" err="1"/>
              <a:t>성균관로</a:t>
            </a:r>
            <a:r>
              <a:rPr lang="en-US" altLang="ko-KR" sz="1400" dirty="0"/>
              <a:t>17</a:t>
            </a:r>
            <a:r>
              <a:rPr lang="ko-KR" altLang="en-US" sz="1400" dirty="0"/>
              <a:t>길 </a:t>
            </a:r>
            <a:r>
              <a:rPr lang="en-US" altLang="ko-KR" sz="1400" dirty="0"/>
              <a:t>37 (</a:t>
            </a:r>
            <a:r>
              <a:rPr lang="ko-KR" altLang="en-US" sz="1400" dirty="0"/>
              <a:t>명륜</a:t>
            </a:r>
            <a:r>
              <a:rPr lang="en-US" altLang="ko-KR" sz="1400" dirty="0"/>
              <a:t>1</a:t>
            </a:r>
            <a:r>
              <a:rPr lang="ko-KR" altLang="en-US" sz="1400" dirty="0"/>
              <a:t>가</a:t>
            </a:r>
            <a:r>
              <a:rPr lang="en-US" altLang="ko-KR" sz="1400" dirty="0"/>
              <a:t>)</a:t>
            </a:r>
            <a:r>
              <a:rPr lang="ko-KR" altLang="en-US" sz="1200" dirty="0"/>
              <a:t>에 위치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B544C0-1BCA-4A2B-A4D6-2A86792D5319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송시열의 옛 집터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991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F9FFFD4-BA2F-4C85-9A60-061CAA794B95}"/>
              </a:ext>
            </a:extLst>
          </p:cNvPr>
          <p:cNvGrpSpPr/>
          <p:nvPr/>
        </p:nvGrpSpPr>
        <p:grpSpPr>
          <a:xfrm>
            <a:off x="1101890" y="2011085"/>
            <a:ext cx="6940223" cy="2337186"/>
            <a:chOff x="1937400" y="1412776"/>
            <a:chExt cx="5340072" cy="17983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8B7EFE8-261A-4BBA-B3C7-6FEA890CA5C5}"/>
                </a:ext>
              </a:extLst>
            </p:cNvPr>
            <p:cNvPicPr/>
            <p:nvPr/>
          </p:nvPicPr>
          <p:blipFill rotWithShape="1">
            <a:blip r:embed="rId3"/>
            <a:srcRect b="23539"/>
            <a:stretch/>
          </p:blipFill>
          <p:spPr bwMode="auto">
            <a:xfrm>
              <a:off x="1937400" y="1420714"/>
              <a:ext cx="3108960" cy="17824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848634A-F0BC-4947-BC67-B4934A4FA481}"/>
                </a:ext>
              </a:extLst>
            </p:cNvPr>
            <p:cNvPicPr/>
            <p:nvPr/>
          </p:nvPicPr>
          <p:blipFill rotWithShape="1">
            <a:blip r:embed="rId4"/>
            <a:srcRect l="16086" t="11876" r="20496" b="14210"/>
            <a:stretch/>
          </p:blipFill>
          <p:spPr bwMode="auto">
            <a:xfrm>
              <a:off x="5220072" y="1412776"/>
              <a:ext cx="2057400" cy="17983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2D5DB-9584-442F-B08B-8D31463323C4}"/>
              </a:ext>
            </a:extLst>
          </p:cNvPr>
          <p:cNvSpPr txBox="1"/>
          <p:nvPr/>
        </p:nvSpPr>
        <p:spPr>
          <a:xfrm>
            <a:off x="3610038" y="465180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증주벽립</a:t>
            </a:r>
            <a:r>
              <a:rPr lang="ko-KR" altLang="en-US" dirty="0"/>
              <a:t> </a:t>
            </a:r>
            <a:r>
              <a:rPr lang="ko-KR" altLang="ko-KR" dirty="0"/>
              <a:t>曾朱壁立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1CECD-771D-4F62-8A43-0E622032BE8E}"/>
              </a:ext>
            </a:extLst>
          </p:cNvPr>
          <p:cNvSpPr txBox="1"/>
          <p:nvPr/>
        </p:nvSpPr>
        <p:spPr>
          <a:xfrm>
            <a:off x="1187622" y="5721387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400" dirty="0"/>
              <a:t>유교의 성현인 증자와 주자의 뜻을 계승하고 받들겠다는 </a:t>
            </a:r>
            <a:r>
              <a:rPr lang="ko-KR" altLang="en-US" sz="1400" dirty="0" err="1"/>
              <a:t>우암의</a:t>
            </a:r>
            <a:r>
              <a:rPr lang="ko-KR" altLang="en-US" sz="1400" dirty="0"/>
              <a:t> 정신을</a:t>
            </a:r>
            <a:r>
              <a:rPr lang="ko-KR" altLang="ko-KR" sz="1400" dirty="0"/>
              <a:t> 표현한 </a:t>
            </a:r>
            <a:r>
              <a:rPr lang="ko-KR" altLang="en-US" sz="1400" dirty="0"/>
              <a:t>글씨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D2EFE-6958-4914-BB45-3696F51C1104}"/>
              </a:ext>
            </a:extLst>
          </p:cNvPr>
          <p:cNvSpPr txBox="1"/>
          <p:nvPr/>
        </p:nvSpPr>
        <p:spPr>
          <a:xfrm>
            <a:off x="1691678" y="5225293"/>
            <a:ext cx="576064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/>
              <a:t>曾朱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증주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= </a:t>
            </a:r>
            <a:r>
              <a:rPr lang="ko-KR" altLang="en-US" sz="1200" dirty="0"/>
              <a:t>曾子</a:t>
            </a:r>
            <a:r>
              <a:rPr lang="en-US" altLang="ko-KR" sz="1200" dirty="0"/>
              <a:t>(</a:t>
            </a:r>
            <a:r>
              <a:rPr lang="ko-KR" altLang="en-US" sz="1200" dirty="0"/>
              <a:t>증자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en-US" altLang="ko-KR" sz="1200" dirty="0"/>
              <a:t>+</a:t>
            </a:r>
            <a:r>
              <a:rPr lang="ko-KR" altLang="en-US" sz="1200" dirty="0"/>
              <a:t> 朱子</a:t>
            </a:r>
            <a:r>
              <a:rPr lang="en-US" altLang="ko-KR" sz="1200" dirty="0"/>
              <a:t>(</a:t>
            </a:r>
            <a:r>
              <a:rPr lang="ko-KR" altLang="en-US" sz="1200" dirty="0"/>
              <a:t>주자</a:t>
            </a:r>
            <a:r>
              <a:rPr lang="en-US" altLang="ko-KR" sz="12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3B3AD6-0648-437E-8573-6D0A924BF596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증주벽립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曾朱壁立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90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050726-1F37-4CAD-A9DA-032D6FB6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75750" y="1927161"/>
            <a:ext cx="3402378" cy="4536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179EA5-0B3B-4C1F-AAEC-0C7952CA305D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금고일반 今古一般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7E970-870B-446E-91D8-7EEE4273C097}"/>
              </a:ext>
            </a:extLst>
          </p:cNvPr>
          <p:cNvSpPr txBox="1"/>
          <p:nvPr/>
        </p:nvSpPr>
        <p:spPr>
          <a:xfrm>
            <a:off x="5741680" y="2054977"/>
            <a:ext cx="16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금고일반 今古一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B850B0-B0C4-4CAF-B53C-4F10F0851468}"/>
              </a:ext>
            </a:extLst>
          </p:cNvPr>
          <p:cNvSpPr txBox="1"/>
          <p:nvPr/>
        </p:nvSpPr>
        <p:spPr>
          <a:xfrm>
            <a:off x="5167024" y="2542196"/>
            <a:ext cx="284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‘예나 지금이나 한결같다</a:t>
            </a:r>
            <a:r>
              <a:rPr lang="en-US" altLang="ko-KR" sz="1400" dirty="0"/>
              <a:t>.</a:t>
            </a:r>
            <a:r>
              <a:rPr lang="ko-KR" altLang="en-US" sz="1400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C4C5C-638D-4A6E-93AE-670B1CBB0D65}"/>
              </a:ext>
            </a:extLst>
          </p:cNvPr>
          <p:cNvSpPr txBox="1"/>
          <p:nvPr/>
        </p:nvSpPr>
        <p:spPr>
          <a:xfrm>
            <a:off x="4887035" y="3324268"/>
            <a:ext cx="340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200" dirty="0"/>
              <a:t>옛날에는 </a:t>
            </a:r>
            <a:r>
              <a:rPr lang="ko-KR" altLang="ko-KR" sz="1200" dirty="0" err="1"/>
              <a:t>우암의</a:t>
            </a:r>
            <a:r>
              <a:rPr lang="ko-KR" altLang="ko-KR" sz="1200" dirty="0"/>
              <a:t> 집 자락이었을</a:t>
            </a:r>
            <a:endParaRPr lang="en-US" altLang="ko-KR" sz="1200" dirty="0"/>
          </a:p>
          <a:p>
            <a:pPr algn="ctr"/>
            <a:r>
              <a:rPr lang="ko-KR" altLang="ko-KR" sz="1200" dirty="0"/>
              <a:t>서울과학고등학교 교내 뒤쪽에 있는 바위</a:t>
            </a:r>
            <a:endParaRPr lang="en-US" altLang="ko-KR" sz="1200" dirty="0"/>
          </a:p>
          <a:p>
            <a:pPr algn="ctr"/>
            <a:r>
              <a:rPr lang="ko-KR" altLang="ko-KR" sz="1200" dirty="0" err="1"/>
              <a:t>천재암</a:t>
            </a:r>
            <a:r>
              <a:rPr lang="en-US" altLang="ko-KR" sz="1200" dirty="0"/>
              <a:t>(</a:t>
            </a:r>
            <a:r>
              <a:rPr lang="ko-KR" altLang="ko-KR" sz="1200" dirty="0"/>
              <a:t>千載岩</a:t>
            </a:r>
            <a:r>
              <a:rPr lang="en-US" altLang="ko-KR" sz="1200" dirty="0"/>
              <a:t>) </a:t>
            </a:r>
            <a:r>
              <a:rPr lang="ko-KR" altLang="ko-KR" sz="1200" dirty="0"/>
              <a:t>위에 새겨져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B3297E-7D03-42D4-B76E-CE4B0E9C7E47}"/>
              </a:ext>
            </a:extLst>
          </p:cNvPr>
          <p:cNvSpPr txBox="1"/>
          <p:nvPr/>
        </p:nvSpPr>
        <p:spPr>
          <a:xfrm>
            <a:off x="4634526" y="4653138"/>
            <a:ext cx="39073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옛 사람인 주자의 뜻을 받들어 실천하겠다는 다짐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우리가 일반적으로 생각하는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온고지신</a:t>
            </a:r>
            <a:r>
              <a:rPr lang="en-US" altLang="ko-KR" sz="1400" dirty="0"/>
              <a:t>(</a:t>
            </a:r>
            <a:r>
              <a:rPr lang="ko-KR" altLang="en-US" sz="1400" dirty="0"/>
              <a:t>溫故知新</a:t>
            </a:r>
            <a:r>
              <a:rPr lang="en-US" altLang="ko-KR" sz="1400" dirty="0"/>
              <a:t>)</a:t>
            </a:r>
            <a:r>
              <a:rPr lang="ko-KR" altLang="en-US" sz="1400" dirty="0"/>
              <a:t>의 </a:t>
            </a:r>
            <a:r>
              <a:rPr lang="ko-KR" altLang="en-US" sz="1400" dirty="0" err="1"/>
              <a:t>의미라기보다는</a:t>
            </a:r>
            <a:endParaRPr lang="en-US" altLang="ko-KR" sz="1400" dirty="0"/>
          </a:p>
          <a:p>
            <a:pPr algn="ctr"/>
            <a:r>
              <a:rPr lang="ko-KR" altLang="en-US" sz="1400" dirty="0"/>
              <a:t>옛 가르침을 그대로 계승하겠다는 의미</a:t>
            </a:r>
          </a:p>
        </p:txBody>
      </p:sp>
    </p:spTree>
    <p:extLst>
      <p:ext uri="{BB962C8B-B14F-4D97-AF65-F5344CB8AC3E}">
        <p14:creationId xmlns:p14="http://schemas.microsoft.com/office/powerpoint/2010/main" val="41925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옛 집터와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바위글씨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탐사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79EA5-0B3B-4C1F-AAEC-0C7952CA305D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영반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詠磐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6" name="_PO1" hidden="1">
            <a:extLst>
              <a:ext uri="{FF2B5EF4-FFF2-40B4-BE49-F238E27FC236}">
                <a16:creationId xmlns:a16="http://schemas.microsoft.com/office/drawing/2014/main" id="{80407E56-9AD4-4777-995F-464BD2531424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_PO1">
            <a:extLst>
              <a:ext uri="{FF2B5EF4-FFF2-40B4-BE49-F238E27FC236}">
                <a16:creationId xmlns:a16="http://schemas.microsoft.com/office/drawing/2014/main" id="{366C9FC3-B487-4060-9024-20583FCCB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222" y="8822143"/>
            <a:ext cx="2971800" cy="127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그림 11 바위에 쓰인 咏磐</a:t>
            </a:r>
            <a:endParaRPr lang="ko-KR" altLang="ko-KR">
              <a:latin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D4AE09C-0569-4912-82B2-E4B80F66DF06}"/>
              </a:ext>
            </a:extLst>
          </p:cNvPr>
          <p:cNvGrpSpPr/>
          <p:nvPr/>
        </p:nvGrpSpPr>
        <p:grpSpPr>
          <a:xfrm>
            <a:off x="1151093" y="2078516"/>
            <a:ext cx="6841812" cy="3196969"/>
            <a:chOff x="2046890" y="1932208"/>
            <a:chExt cx="4769947" cy="22288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9B47E06-CEF3-4291-8C62-D2B497B76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8064" y="1936028"/>
              <a:ext cx="1668773" cy="2225030"/>
            </a:xfrm>
            <a:prstGeom prst="rect">
              <a:avLst/>
            </a:prstGeom>
          </p:spPr>
        </p:pic>
        <p:pic>
          <p:nvPicPr>
            <p:cNvPr id="17412" name="Picture 4" descr="C:\Users\수아\AppData\Roaming\PolarisOffice\ETemp\444888_18139152\poclip1\09\image8.png">
              <a:extLst>
                <a:ext uri="{FF2B5EF4-FFF2-40B4-BE49-F238E27FC236}">
                  <a16:creationId xmlns:a16="http://schemas.microsoft.com/office/drawing/2014/main" id="{5469CB18-BE81-42D0-9004-49DCF5A8B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890" y="1932208"/>
              <a:ext cx="2962275" cy="222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94EF261-77A8-4FA1-ACF1-598B611B1CF2}"/>
              </a:ext>
            </a:extLst>
          </p:cNvPr>
          <p:cNvSpPr txBox="1"/>
          <p:nvPr/>
        </p:nvSpPr>
        <p:spPr>
          <a:xfrm>
            <a:off x="4030026" y="544050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영반</a:t>
            </a:r>
            <a:r>
              <a:rPr lang="ko-KR" altLang="en-US" dirty="0"/>
              <a:t> 詠磐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22B143-EB7B-4DF7-A624-C08108BF3DA8}"/>
              </a:ext>
            </a:extLst>
          </p:cNvPr>
          <p:cNvSpPr txBox="1"/>
          <p:nvPr/>
        </p:nvSpPr>
        <p:spPr>
          <a:xfrm>
            <a:off x="1187624" y="5927726"/>
            <a:ext cx="676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‘올라앉아 시를 읊는 바위’</a:t>
            </a:r>
          </a:p>
        </p:txBody>
      </p:sp>
    </p:spTree>
    <p:extLst>
      <p:ext uri="{BB962C8B-B14F-4D97-AF65-F5344CB8AC3E}">
        <p14:creationId xmlns:p14="http://schemas.microsoft.com/office/powerpoint/2010/main" val="112935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3691181" y="2264505"/>
            <a:ext cx="2511800" cy="2788743"/>
            <a:chOff x="882869" y="1210432"/>
            <a:chExt cx="2511800" cy="2788743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971600" y="1268760"/>
              <a:ext cx="858763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1864271" y="1323625"/>
              <a:ext cx="549693" cy="216403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01165" y="1700808"/>
              <a:ext cx="2272147" cy="400110"/>
              <a:chOff x="901165" y="1700808"/>
              <a:chExt cx="2272147" cy="400110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50453" y="1762364"/>
                <a:ext cx="172285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 소개</a:t>
                </a:r>
                <a:endPara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901165" y="1700808"/>
                <a:ext cx="5309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01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986458" y="1210432"/>
              <a:ext cx="993254" cy="37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INDEX</a:t>
              </a:r>
              <a:endPara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901166" y="2175372"/>
              <a:ext cx="2493503" cy="400110"/>
              <a:chOff x="901166" y="2159767"/>
              <a:chExt cx="2493503" cy="40011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1450453" y="222632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송시열의 </a:t>
                </a:r>
                <a:r>
                  <a:rPr lang="ko-KR" altLang="en-US" sz="1200" dirty="0" err="1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바위글씨</a:t>
                </a:r>
                <a:endPara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901166" y="2159767"/>
                <a:ext cx="530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02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901166" y="2649936"/>
              <a:ext cx="2272145" cy="400110"/>
              <a:chOff x="901166" y="2658334"/>
              <a:chExt cx="2272145" cy="40011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450453" y="2719890"/>
                <a:ext cx="17228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송시열과 공간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01166" y="2658334"/>
                <a:ext cx="5309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03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82869" y="3124500"/>
              <a:ext cx="2511800" cy="874675"/>
              <a:chOff x="882869" y="3124500"/>
              <a:chExt cx="2511800" cy="87467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450453" y="3186056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송시열 </a:t>
                </a:r>
                <a:r>
                  <a:rPr lang="en-US" altLang="ko-KR" sz="1200" dirty="0" err="1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Hompage</a:t>
                </a:r>
                <a:r>
                  <a:rPr lang="en-US" altLang="ko-KR" sz="12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 Project</a:t>
                </a:r>
                <a:endPara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82869" y="3124500"/>
                <a:ext cx="567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04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5DF4CA5-A693-47F3-8D80-EF69D1B7C863}"/>
                  </a:ext>
                </a:extLst>
              </p:cNvPr>
              <p:cNvSpPr txBox="1"/>
              <p:nvPr/>
            </p:nvSpPr>
            <p:spPr>
              <a:xfrm>
                <a:off x="882869" y="3599065"/>
                <a:ext cx="567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05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C513E9-A52A-4851-800A-F3AAE3E3B03A}"/>
                  </a:ext>
                </a:extLst>
              </p:cNvPr>
              <p:cNvSpPr txBox="1"/>
              <p:nvPr/>
            </p:nvSpPr>
            <p:spPr>
              <a:xfrm>
                <a:off x="1450453" y="3660621"/>
                <a:ext cx="19442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HU바람고딕130" panose="02020603020101020101" pitchFamily="18" charset="-127"/>
                    <a:ea typeface="HU바람고딕130" panose="02020603020101020101" pitchFamily="18" charset="-127"/>
                    <a:cs typeface="조선일보명조" panose="02030304000000000000" pitchFamily="18" charset="-127"/>
                  </a:rPr>
                  <a:t>참고문헌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47841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A1E2572-9C53-4BFD-BA90-5D76B4ED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4864" y="-1022984"/>
            <a:ext cx="14326638" cy="8052383"/>
          </a:xfrm>
          <a:prstGeom prst="rect">
            <a:avLst/>
          </a:prstGeom>
        </p:spPr>
      </p:pic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2"/>
            <a:ext cx="2902104" cy="2870291"/>
            <a:chOff x="5868144" y="3740710"/>
            <a:chExt cx="2902104" cy="2870291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송시열과 공간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03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5133673"/>
              <a:ext cx="201622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주 공간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우암학파의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박물관</a:t>
              </a:r>
              <a:r>
                <a: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서울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우암이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성장기를 보낸 충남 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우암의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은거지</a:t>
              </a:r>
              <a:r>
                <a: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화양구곡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 err="1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우암의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마지막 글씨</a:t>
              </a:r>
              <a:r>
                <a:rPr lang="en-US" altLang="ko-KR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보길도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99615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주 공간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69EB5D-9395-49C7-95CA-07F225BE7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560" y="-171400"/>
            <a:ext cx="8352928" cy="8352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7BC3CB-63FB-4949-BBAE-B1094F86CD11}"/>
              </a:ext>
            </a:extLst>
          </p:cNvPr>
          <p:cNvSpPr txBox="1"/>
          <p:nvPr/>
        </p:nvSpPr>
        <p:spPr>
          <a:xfrm>
            <a:off x="4572000" y="2132856"/>
            <a:ext cx="3744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서울 도봉구</a:t>
            </a:r>
            <a:r>
              <a:rPr lang="en-US" altLang="ko-KR" b="1" dirty="0"/>
              <a:t>, </a:t>
            </a:r>
            <a:r>
              <a:rPr lang="ko-KR" altLang="en-US" b="1" dirty="0"/>
              <a:t>종로구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경기 남양주시</a:t>
            </a:r>
            <a:r>
              <a:rPr lang="en-US" altLang="ko-KR" dirty="0"/>
              <a:t>, </a:t>
            </a:r>
            <a:r>
              <a:rPr lang="ko-KR" altLang="en-US" dirty="0"/>
              <a:t>가평군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강원 속초시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충남 금산군</a:t>
            </a:r>
            <a:r>
              <a:rPr lang="en-US" altLang="ko-KR" b="1" dirty="0"/>
              <a:t>, </a:t>
            </a:r>
            <a:r>
              <a:rPr lang="ko-KR" altLang="en-US" b="1" dirty="0"/>
              <a:t>논산시</a:t>
            </a:r>
            <a:r>
              <a:rPr lang="en-US" altLang="ko-KR" b="1" dirty="0"/>
              <a:t>, </a:t>
            </a:r>
            <a:r>
              <a:rPr lang="ko-KR" altLang="en-US" b="1" dirty="0"/>
              <a:t>부여군</a:t>
            </a:r>
            <a:r>
              <a:rPr lang="en-US" altLang="ko-KR" b="1" dirty="0"/>
              <a:t>, </a:t>
            </a:r>
            <a:r>
              <a:rPr lang="ko-KR" altLang="en-US" b="1" dirty="0"/>
              <a:t>천안시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충북 옥천군</a:t>
            </a:r>
            <a:r>
              <a:rPr lang="en-US" altLang="ko-KR" b="1" dirty="0"/>
              <a:t>, </a:t>
            </a:r>
            <a:r>
              <a:rPr lang="ko-KR" altLang="en-US" b="1" dirty="0"/>
              <a:t>괴산군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1" dirty="0"/>
              <a:t>전남 담양군</a:t>
            </a:r>
            <a:r>
              <a:rPr lang="en-US" altLang="ko-KR" b="1" dirty="0"/>
              <a:t>, </a:t>
            </a:r>
            <a:r>
              <a:rPr lang="ko-KR" altLang="en-US" b="1" dirty="0"/>
              <a:t>완도군</a:t>
            </a:r>
            <a:endParaRPr lang="en-US" altLang="ko-KR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경남 합천군</a:t>
            </a:r>
            <a:r>
              <a:rPr lang="en-US" altLang="ko-KR" dirty="0"/>
              <a:t>, </a:t>
            </a:r>
            <a:r>
              <a:rPr lang="ko-KR" altLang="en-US" dirty="0"/>
              <a:t>산청군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제주 제주시</a:t>
            </a:r>
          </a:p>
        </p:txBody>
      </p:sp>
    </p:spTree>
    <p:extLst>
      <p:ext uri="{BB962C8B-B14F-4D97-AF65-F5344CB8AC3E}">
        <p14:creationId xmlns:p14="http://schemas.microsoft.com/office/powerpoint/2010/main" val="35876011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우암학파의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박물관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서울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FAFCDF-0F3D-4E9F-8EB3-F1F78721AD21}"/>
              </a:ext>
            </a:extLst>
          </p:cNvPr>
          <p:cNvSpPr txBox="1"/>
          <p:nvPr/>
        </p:nvSpPr>
        <p:spPr>
          <a:xfrm>
            <a:off x="197768" y="4251642"/>
            <a:ext cx="8748464" cy="22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/>
              <a:t>도봉산</a:t>
            </a:r>
            <a:endParaRPr lang="en-US" altLang="ko-KR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조선의 정치 이념인 성리학의 학통을 전한 성현으로 꼽히는 </a:t>
            </a:r>
            <a:r>
              <a:rPr lang="ko-KR" altLang="en-US" sz="1400" dirty="0" err="1"/>
              <a:t>정암</a:t>
            </a:r>
            <a:r>
              <a:rPr lang="ko-KR" altLang="en-US" sz="1400" dirty="0"/>
              <a:t> 조광조</a:t>
            </a:r>
            <a:r>
              <a:rPr lang="en-US" altLang="ko-KR" sz="1400" dirty="0"/>
              <a:t>((</a:t>
            </a:r>
            <a:r>
              <a:rPr lang="ko-KR" altLang="en-US" sz="1400" dirty="0"/>
              <a:t>趙光祖</a:t>
            </a:r>
            <a:r>
              <a:rPr lang="en-US" altLang="ko-KR" sz="1400" dirty="0"/>
              <a:t>:1482~1519)</a:t>
            </a:r>
            <a:r>
              <a:rPr lang="ko-KR" altLang="en-US" sz="1400" dirty="0"/>
              <a:t>를 배향한 도봉서원이 위치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특히 조광조 </a:t>
            </a:r>
            <a:r>
              <a:rPr lang="ko-KR" altLang="en-US" sz="1400" dirty="0" err="1"/>
              <a:t>존숭에</a:t>
            </a:r>
            <a:r>
              <a:rPr lang="ko-KR" altLang="en-US" sz="1400" dirty="0"/>
              <a:t> 뜻이 깊었던 </a:t>
            </a:r>
            <a:r>
              <a:rPr lang="ko-KR" altLang="en-US" sz="1400" dirty="0" err="1"/>
              <a:t>우암</a:t>
            </a:r>
            <a:r>
              <a:rPr lang="ko-KR" altLang="en-US" sz="1400" dirty="0"/>
              <a:t> 사후인 </a:t>
            </a:r>
            <a:r>
              <a:rPr lang="en-US" altLang="ko-KR" sz="1400" dirty="0"/>
              <a:t>1696</a:t>
            </a:r>
            <a:r>
              <a:rPr lang="ko-KR" altLang="en-US" sz="1400" dirty="0" err="1"/>
              <a:t>년에는우암을</a:t>
            </a:r>
            <a:r>
              <a:rPr lang="ko-KR" altLang="en-US" sz="1400" dirty="0"/>
              <a:t> 추가로 배향하여 </a:t>
            </a:r>
            <a:r>
              <a:rPr lang="ko-KR" altLang="en-US" sz="1400" dirty="0" err="1"/>
              <a:t>우암의</a:t>
            </a:r>
            <a:r>
              <a:rPr lang="ko-KR" altLang="en-US" sz="1400" dirty="0"/>
              <a:t> 유적지가 됨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 err="1"/>
              <a:t>우암의</a:t>
            </a:r>
            <a:r>
              <a:rPr lang="ko-KR" altLang="en-US" sz="1400" dirty="0"/>
              <a:t> 학맥과 당파를 따랐던 문인들의 면면을 알려주는 역사교과서 같은 곳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600" dirty="0"/>
              <a:t>도봉동문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제월광풍갱별전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료장현송답잔원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화양노부서</a:t>
            </a:r>
            <a:endParaRPr lang="ko-KR" altLang="en-US" sz="16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1FF5E97-E2C0-4774-AF6B-B3D7BA0CD184}"/>
              </a:ext>
            </a:extLst>
          </p:cNvPr>
          <p:cNvGrpSpPr/>
          <p:nvPr/>
        </p:nvGrpSpPr>
        <p:grpSpPr>
          <a:xfrm>
            <a:off x="1454032" y="1412778"/>
            <a:ext cx="6235939" cy="2734201"/>
            <a:chOff x="990612" y="1414879"/>
            <a:chExt cx="6848679" cy="3002862"/>
          </a:xfrm>
        </p:grpSpPr>
        <p:pic>
          <p:nvPicPr>
            <p:cNvPr id="22530" name="Picture 2" descr="도봉산 설경_14.만장봉">
              <a:extLst>
                <a:ext uri="{FF2B5EF4-FFF2-40B4-BE49-F238E27FC236}">
                  <a16:creationId xmlns:a16="http://schemas.microsoft.com/office/drawing/2014/main" id="{FE184E01-B4E9-4A5E-B4C6-260BDB88D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12" y="1414880"/>
              <a:ext cx="4485601" cy="3002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7BDDAD3-1361-4A14-BB93-ED1353D16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9" t="30578" r="21551" b="31322"/>
            <a:stretch/>
          </p:blipFill>
          <p:spPr>
            <a:xfrm>
              <a:off x="5584451" y="1414879"/>
              <a:ext cx="2254840" cy="201748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465C3B3-18BC-439B-AC52-EFFB16A1A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0" t="24801" r="8944" b="33285"/>
            <a:stretch/>
          </p:blipFill>
          <p:spPr>
            <a:xfrm>
              <a:off x="5580112" y="3532670"/>
              <a:ext cx="2254841" cy="885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28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6"/>
            <a:ext cx="558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우암이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성장기를 보낸 충남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AC4A0-8270-460D-8826-6EE162A40D08}"/>
              </a:ext>
            </a:extLst>
          </p:cNvPr>
          <p:cNvSpPr txBox="1"/>
          <p:nvPr/>
        </p:nvSpPr>
        <p:spPr>
          <a:xfrm>
            <a:off x="683568" y="4634828"/>
            <a:ext cx="777686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옥천에 있는 외가에서 태어난 </a:t>
            </a:r>
            <a:r>
              <a:rPr lang="ko-KR" altLang="en-US" sz="1200" dirty="0" err="1"/>
              <a:t>우암</a:t>
            </a:r>
            <a:r>
              <a:rPr lang="en-US" altLang="ko-KR" sz="1200" dirty="0"/>
              <a:t>, 7</a:t>
            </a:r>
            <a:r>
              <a:rPr lang="ko-KR" altLang="en-US" sz="1200" dirty="0"/>
              <a:t>살 때 친족들이 세거하던 대전 회덕으로 올라와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동춘당</a:t>
            </a:r>
            <a:r>
              <a:rPr lang="ko-KR" altLang="en-US" sz="1200" dirty="0"/>
              <a:t> 송준길의 집에서 같이 공부하며 출사할 때까지 거주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출사 이후 고향과 같은 대전에 머물 때 후학들을 강학하기 위하여 지은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남간정사</a:t>
            </a:r>
            <a:r>
              <a:rPr lang="en-US" altLang="ko-KR" sz="1200" dirty="0"/>
              <a:t>(</a:t>
            </a:r>
            <a:r>
              <a:rPr lang="ko-KR" altLang="en-US" sz="1200" dirty="0"/>
              <a:t>南澗精舍</a:t>
            </a:r>
            <a:r>
              <a:rPr lang="en-US" altLang="ko-KR" sz="1200" dirty="0"/>
              <a:t>)</a:t>
            </a:r>
            <a:r>
              <a:rPr lang="ko-KR" altLang="en-US" sz="1200" dirty="0"/>
              <a:t>를 중심으로 </a:t>
            </a:r>
            <a:r>
              <a:rPr lang="ko-KR" altLang="en-US" sz="1200" dirty="0" err="1"/>
              <a:t>우암사적공원이</a:t>
            </a:r>
            <a:r>
              <a:rPr lang="ko-KR" altLang="en-US" sz="1200" dirty="0"/>
              <a:t> 조성되어 있음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이곳에 글씨로 남아 있는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흔적은 없으나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/>
              <a:t>도봉산에서 글씨를 보았던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후배 </a:t>
            </a:r>
            <a:r>
              <a:rPr lang="ko-KR" altLang="en-US" sz="1200" dirty="0" err="1"/>
              <a:t>김수증이</a:t>
            </a:r>
            <a:r>
              <a:rPr lang="ko-KR" altLang="en-US" sz="1200" dirty="0"/>
              <a:t> 쓴 </a:t>
            </a:r>
            <a:r>
              <a:rPr lang="ko-KR" altLang="en-US" sz="1200" dirty="0" err="1"/>
              <a:t>남간정사</a:t>
            </a:r>
            <a:r>
              <a:rPr lang="ko-KR" altLang="en-US" sz="1200" dirty="0"/>
              <a:t> 편액에서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학맥들을 재회 가능</a:t>
            </a:r>
            <a:endParaRPr lang="en-US" altLang="ko-KR" sz="12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석문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2030E58-2DB6-44FD-BAC4-1E0828905789}"/>
              </a:ext>
            </a:extLst>
          </p:cNvPr>
          <p:cNvGrpSpPr/>
          <p:nvPr/>
        </p:nvGrpSpPr>
        <p:grpSpPr>
          <a:xfrm>
            <a:off x="1504100" y="1576186"/>
            <a:ext cx="6135803" cy="2833563"/>
            <a:chOff x="1042693" y="1329735"/>
            <a:chExt cx="6135803" cy="2833563"/>
          </a:xfrm>
        </p:grpSpPr>
        <p:pic>
          <p:nvPicPr>
            <p:cNvPr id="23554" name="Picture 2" descr="남간정사">
              <a:extLst>
                <a:ext uri="{FF2B5EF4-FFF2-40B4-BE49-F238E27FC236}">
                  <a16:creationId xmlns:a16="http://schemas.microsoft.com/office/drawing/2014/main" id="{C4378A5A-E55C-46C0-A772-49CF5404D8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13" b="14581"/>
            <a:stretch/>
          </p:blipFill>
          <p:spPr bwMode="auto">
            <a:xfrm>
              <a:off x="1042693" y="1329735"/>
              <a:ext cx="4092393" cy="283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BABAF3-061F-45B4-B361-CEB156C398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83" t="2058" r="23843" b="3604"/>
            <a:stretch/>
          </p:blipFill>
          <p:spPr>
            <a:xfrm>
              <a:off x="5198189" y="1335299"/>
              <a:ext cx="1980307" cy="2827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371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6"/>
            <a:ext cx="558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우암이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성장기를 보낸 충남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204A2-AEB9-4809-9738-FD4228563871}"/>
              </a:ext>
            </a:extLst>
          </p:cNvPr>
          <p:cNvSpPr txBox="1"/>
          <p:nvPr/>
        </p:nvSpPr>
        <p:spPr>
          <a:xfrm>
            <a:off x="1187624" y="4693093"/>
            <a:ext cx="72728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 강경 팔괘정의 석벽에 있는 글씨</a:t>
            </a:r>
          </a:p>
          <a:p>
            <a:pPr algn="ctr"/>
            <a:r>
              <a:rPr lang="ko-KR" altLang="en-US" sz="1200" dirty="0"/>
              <a:t> </a:t>
            </a:r>
          </a:p>
          <a:p>
            <a:pPr algn="ctr"/>
            <a:r>
              <a:rPr lang="ko-KR" altLang="en-US" sz="1200" dirty="0" err="1"/>
              <a:t>우암은</a:t>
            </a:r>
            <a:r>
              <a:rPr lang="ko-KR" altLang="en-US" sz="1200" dirty="0"/>
              <a:t> 스승 사계 김장생이 별세를 하자</a:t>
            </a:r>
            <a:r>
              <a:rPr lang="en-US" altLang="ko-KR" sz="1200" dirty="0"/>
              <a:t>, </a:t>
            </a:r>
            <a:r>
              <a:rPr lang="ko-KR" altLang="en-US" sz="1200" dirty="0"/>
              <a:t>스승의 곁에서 학문을 이어가고 싶은 마음으로</a:t>
            </a:r>
            <a:endParaRPr lang="en-US" altLang="ko-KR" sz="1200" dirty="0"/>
          </a:p>
          <a:p>
            <a:pPr algn="ctr"/>
            <a:r>
              <a:rPr lang="ko-KR" altLang="en-US" sz="1200" dirty="0"/>
              <a:t>김장생이 후학들을 가르치던 강경의 </a:t>
            </a:r>
            <a:r>
              <a:rPr lang="ko-KR" altLang="en-US" sz="1200" dirty="0" err="1"/>
              <a:t>임리정</a:t>
            </a:r>
            <a:r>
              <a:rPr lang="en-US" altLang="ko-KR" sz="1200" dirty="0"/>
              <a:t>(</a:t>
            </a:r>
            <a:r>
              <a:rPr lang="ko-KR" altLang="en-US" sz="1200" dirty="0"/>
              <a:t>臨履亭</a:t>
            </a:r>
            <a:r>
              <a:rPr lang="en-US" altLang="ko-KR" sz="1200" dirty="0"/>
              <a:t>)</a:t>
            </a:r>
            <a:r>
              <a:rPr lang="ko-KR" altLang="en-US" sz="1200" dirty="0"/>
              <a:t>이 지척에 보이는 곳에 </a:t>
            </a:r>
            <a:r>
              <a:rPr lang="ko-KR" altLang="en-US" sz="1600" dirty="0" err="1"/>
              <a:t>팔괘정</a:t>
            </a:r>
            <a:r>
              <a:rPr lang="en-US" altLang="ko-KR" sz="1600" dirty="0"/>
              <a:t>(</a:t>
            </a:r>
            <a:r>
              <a:rPr lang="ko-KR" altLang="en-US" sz="1600" dirty="0"/>
              <a:t>八掛亭</a:t>
            </a:r>
            <a:r>
              <a:rPr lang="en-US" altLang="ko-KR" sz="1600" dirty="0"/>
              <a:t>)</a:t>
            </a:r>
            <a:r>
              <a:rPr lang="ko-KR" altLang="en-US" sz="1200" dirty="0"/>
              <a:t>을 세우고 강학을 함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 err="1"/>
              <a:t>팔괘정</a:t>
            </a:r>
            <a:r>
              <a:rPr lang="ko-KR" altLang="en-US" sz="1200" dirty="0"/>
              <a:t> 석벽에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글씨 두 점이 새겨져 있음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400" dirty="0" err="1"/>
              <a:t>몽개벽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청초안</a:t>
            </a:r>
            <a:endParaRPr lang="ko-KR" altLang="en-US" sz="14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5657F0-92EC-46B9-8D84-AA133824C659}"/>
              </a:ext>
            </a:extLst>
          </p:cNvPr>
          <p:cNvGrpSpPr/>
          <p:nvPr/>
        </p:nvGrpSpPr>
        <p:grpSpPr>
          <a:xfrm>
            <a:off x="804060" y="1891923"/>
            <a:ext cx="7535880" cy="2271032"/>
            <a:chOff x="683569" y="1711640"/>
            <a:chExt cx="7535880" cy="22710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EECC48B-DDFF-48FD-A50B-AAD20CA18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8" t="8479" r="16554" b="4735"/>
            <a:stretch/>
          </p:blipFill>
          <p:spPr>
            <a:xfrm>
              <a:off x="4125695" y="1711640"/>
              <a:ext cx="1886465" cy="22710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2578A41-4EAA-4078-A4A4-058EBCE182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2" t="15814" r="20987" b="7137"/>
            <a:stretch/>
          </p:blipFill>
          <p:spPr>
            <a:xfrm>
              <a:off x="6059208" y="1711640"/>
              <a:ext cx="2160241" cy="2271032"/>
            </a:xfrm>
            <a:prstGeom prst="rect">
              <a:avLst/>
            </a:prstGeom>
          </p:spPr>
        </p:pic>
        <p:pic>
          <p:nvPicPr>
            <p:cNvPr id="24578" name="Picture 2" descr="강경에서">
              <a:extLst>
                <a:ext uri="{FF2B5EF4-FFF2-40B4-BE49-F238E27FC236}">
                  <a16:creationId xmlns:a16="http://schemas.microsoft.com/office/drawing/2014/main" id="{8D809641-87F4-43F8-B585-5E1D1A25D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9" y="1711640"/>
              <a:ext cx="3395078" cy="2271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739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우암의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은거지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화양구곡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204A2-AEB9-4809-9738-FD4228563871}"/>
              </a:ext>
            </a:extLst>
          </p:cNvPr>
          <p:cNvSpPr txBox="1"/>
          <p:nvPr/>
        </p:nvSpPr>
        <p:spPr>
          <a:xfrm>
            <a:off x="5220072" y="1700810"/>
            <a:ext cx="35283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 err="1"/>
              <a:t>화양구곡</a:t>
            </a:r>
            <a:r>
              <a:rPr lang="en-US" altLang="ko-KR" sz="1600" dirty="0"/>
              <a:t>(</a:t>
            </a:r>
            <a:r>
              <a:rPr lang="ko-KR" altLang="en-US" sz="1600" dirty="0"/>
              <a:t>華陽九曲</a:t>
            </a:r>
            <a:r>
              <a:rPr lang="en-US" altLang="ko-KR" sz="1600" dirty="0"/>
              <a:t>)</a:t>
            </a:r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 err="1"/>
              <a:t>우암이</a:t>
            </a:r>
            <a:r>
              <a:rPr lang="ko-KR" altLang="en-US" sz="1200" dirty="0"/>
              <a:t> </a:t>
            </a:r>
            <a:r>
              <a:rPr lang="en-US" altLang="ko-KR" sz="1200" dirty="0"/>
              <a:t>60</a:t>
            </a:r>
            <a:r>
              <a:rPr lang="ko-KR" altLang="en-US" sz="1200" dirty="0"/>
              <a:t>세가 되는 </a:t>
            </a:r>
            <a:r>
              <a:rPr lang="en-US" altLang="ko-KR" sz="1200" dirty="0"/>
              <a:t>1666</a:t>
            </a:r>
            <a:r>
              <a:rPr lang="ko-KR" altLang="en-US" sz="1200" dirty="0"/>
              <a:t>년에 들어와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주자의 </a:t>
            </a:r>
            <a:r>
              <a:rPr lang="ko-KR" altLang="en-US" sz="1200" dirty="0" err="1"/>
              <a:t>무이구곡을</a:t>
            </a:r>
            <a:r>
              <a:rPr lang="ko-KR" altLang="en-US" sz="1200" dirty="0"/>
              <a:t> 본떠서 은거지로 삼았던 곳</a:t>
            </a: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400" dirty="0"/>
              <a:t>화양</a:t>
            </a:r>
            <a:r>
              <a:rPr lang="en-US" altLang="ko-KR" sz="1400" dirty="0"/>
              <a:t>(</a:t>
            </a:r>
            <a:r>
              <a:rPr lang="ko-KR" altLang="en-US" sz="1400" dirty="0"/>
              <a:t>華陽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‘중국 문화의 햇빛’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endParaRPr lang="en-US" altLang="ko-KR" sz="1200" dirty="0"/>
          </a:p>
          <a:p>
            <a:pPr algn="ctr">
              <a:lnSpc>
                <a:spcPct val="120000"/>
              </a:lnSpc>
            </a:pPr>
            <a:r>
              <a:rPr lang="ko-KR" altLang="en-US" sz="1200" dirty="0" err="1"/>
              <a:t>명청</a:t>
            </a:r>
            <a:r>
              <a:rPr lang="ko-KR" altLang="en-US" sz="1200" dirty="0"/>
              <a:t> 교체기에</a:t>
            </a:r>
            <a:r>
              <a:rPr lang="en-US" altLang="ko-KR" sz="1200" dirty="0"/>
              <a:t> </a:t>
            </a:r>
            <a:r>
              <a:rPr lang="ko-KR" altLang="en-US" sz="1200" dirty="0"/>
              <a:t>명나라에 대한 </a:t>
            </a:r>
            <a:r>
              <a:rPr lang="ko-KR" altLang="en-US" sz="1200" dirty="0" err="1"/>
              <a:t>의리론인</a:t>
            </a:r>
            <a:r>
              <a:rPr lang="ko-KR" altLang="en-US" sz="1200" dirty="0"/>
              <a:t> 대명의리</a:t>
            </a:r>
            <a:r>
              <a:rPr lang="en-US" altLang="ko-KR" sz="1200" dirty="0"/>
              <a:t>(</a:t>
            </a:r>
            <a:r>
              <a:rPr lang="ko-KR" altLang="en-US" sz="1200" dirty="0"/>
              <a:t>大明義理</a:t>
            </a:r>
            <a:r>
              <a:rPr lang="en-US" altLang="ko-KR" sz="1200" dirty="0"/>
              <a:t>)</a:t>
            </a:r>
            <a:r>
              <a:rPr lang="ko-KR" altLang="en-US" sz="1200" dirty="0"/>
              <a:t>를 주장한 </a:t>
            </a:r>
            <a:r>
              <a:rPr lang="ko-KR" altLang="en-US" sz="1200" dirty="0" err="1"/>
              <a:t>우암이</a:t>
            </a:r>
            <a:r>
              <a:rPr lang="en-US" altLang="ko-KR" sz="1200" dirty="0"/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/>
              <a:t>이곳에 작은 중화</a:t>
            </a:r>
            <a:r>
              <a:rPr lang="en-US" altLang="ko-KR" sz="1200" dirty="0"/>
              <a:t>(</a:t>
            </a:r>
            <a:r>
              <a:rPr lang="ko-KR" altLang="en-US" sz="1200" dirty="0"/>
              <a:t>小中華</a:t>
            </a:r>
            <a:r>
              <a:rPr lang="en-US" altLang="ko-KR" sz="1200" dirty="0"/>
              <a:t>)</a:t>
            </a:r>
            <a:r>
              <a:rPr lang="ko-KR" altLang="en-US" sz="1200" dirty="0"/>
              <a:t>를 구현하고자 한 곳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endParaRPr lang="ko-KR" altLang="en-US" sz="12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대표적인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유적지이며 </a:t>
            </a:r>
            <a:r>
              <a:rPr lang="ko-KR" altLang="en-US" sz="1200" dirty="0" err="1"/>
              <a:t>우암을</a:t>
            </a:r>
            <a:r>
              <a:rPr lang="ko-KR" altLang="en-US" sz="1200" dirty="0"/>
              <a:t> 배향한 화양서원이 있어 </a:t>
            </a:r>
            <a:r>
              <a:rPr lang="ko-KR" altLang="en-US" sz="1200" dirty="0" err="1"/>
              <a:t>우암을</a:t>
            </a:r>
            <a:r>
              <a:rPr lang="ko-KR" altLang="en-US" sz="1200" dirty="0"/>
              <a:t> 따르던 노론세력의 </a:t>
            </a:r>
            <a:r>
              <a:rPr lang="ko-KR" altLang="en-US" sz="1200" dirty="0" err="1"/>
              <a:t>성지와도</a:t>
            </a:r>
            <a:r>
              <a:rPr lang="ko-KR" altLang="en-US" sz="1200" dirty="0"/>
              <a:t> 같은 곳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경승지답게</a:t>
            </a:r>
            <a:r>
              <a:rPr lang="ko-KR" altLang="en-US" sz="1200" dirty="0"/>
              <a:t> 바위에 새겨진 선비들의 글씨도 많은데</a:t>
            </a:r>
            <a:r>
              <a:rPr lang="en-US" altLang="ko-KR" sz="1200" dirty="0"/>
              <a:t>,</a:t>
            </a:r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특히</a:t>
            </a:r>
            <a:r>
              <a:rPr lang="en-US" altLang="ko-KR" sz="1200" dirty="0"/>
              <a:t>, 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글씨를 비롯하여 중국 명나라 황제의 글씨들은 </a:t>
            </a:r>
            <a:r>
              <a:rPr lang="ko-KR" altLang="en-US" sz="1200" dirty="0" err="1"/>
              <a:t>우암의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숭명의식을</a:t>
            </a:r>
            <a:r>
              <a:rPr lang="ko-KR" altLang="en-US" sz="1200" dirty="0"/>
              <a:t> 선명하게 대변</a:t>
            </a:r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400" dirty="0"/>
              <a:t>화양동문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창오운단</a:t>
            </a:r>
            <a:r>
              <a:rPr lang="ko-KR" altLang="en-US" sz="1400" dirty="0"/>
              <a:t> 무이산공</a:t>
            </a:r>
            <a:r>
              <a:rPr lang="en-US" altLang="ko-KR" sz="1400" dirty="0"/>
              <a:t>,</a:t>
            </a:r>
          </a:p>
          <a:p>
            <a:pPr algn="ctr"/>
            <a:r>
              <a:rPr lang="ko-KR" altLang="en-US" sz="1400" dirty="0"/>
              <a:t>대명천지 </a:t>
            </a:r>
            <a:r>
              <a:rPr lang="ko-KR" altLang="en-US" sz="1400" dirty="0" err="1"/>
              <a:t>숭정일월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사담동천</a:t>
            </a:r>
            <a:endParaRPr lang="ko-KR" altLang="en-US" sz="1400" dirty="0"/>
          </a:p>
        </p:txBody>
      </p:sp>
      <p:pic>
        <p:nvPicPr>
          <p:cNvPr id="25602" name="Picture 2" descr="화양계곡-화양9곡">
            <a:extLst>
              <a:ext uri="{FF2B5EF4-FFF2-40B4-BE49-F238E27FC236}">
                <a16:creationId xmlns:a16="http://schemas.microsoft.com/office/drawing/2014/main" id="{20791E99-7119-465E-894F-C1A0D829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0" y="1968588"/>
            <a:ext cx="4413098" cy="294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C63DB4-6790-4D66-83B8-FE045ECFF0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0" t="2813" r="4213" b="5941"/>
          <a:stretch/>
        </p:blipFill>
        <p:spPr>
          <a:xfrm>
            <a:off x="455646" y="4956780"/>
            <a:ext cx="1299400" cy="8484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EEED33-76B7-4B5B-BCED-A4EAA1C5B1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3" t="2813" r="18409" b="5941"/>
          <a:stretch/>
        </p:blipFill>
        <p:spPr>
          <a:xfrm>
            <a:off x="1792102" y="4956780"/>
            <a:ext cx="487450" cy="8484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27295-95B4-4B68-93F5-B545C59FFB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" t="3097" r="1720" b="3017"/>
          <a:stretch/>
        </p:blipFill>
        <p:spPr>
          <a:xfrm>
            <a:off x="2316610" y="4956780"/>
            <a:ext cx="1368153" cy="8484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00570A5-6442-41A7-AEC7-BD38BF05C7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6" t="6114" r="8893" b="5337"/>
          <a:stretch/>
        </p:blipFill>
        <p:spPr>
          <a:xfrm>
            <a:off x="3721818" y="4956780"/>
            <a:ext cx="1146180" cy="8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6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송시열과 공간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우암의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 마지막 글씨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보길도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00B6F-15F9-4B9F-B73A-D2FB449C6E7F}"/>
              </a:ext>
            </a:extLst>
          </p:cNvPr>
          <p:cNvSpPr txBox="1"/>
          <p:nvPr/>
        </p:nvSpPr>
        <p:spPr>
          <a:xfrm>
            <a:off x="395536" y="4077074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숙종은 </a:t>
            </a:r>
            <a:r>
              <a:rPr lang="en-US" altLang="ko-KR" sz="1200" dirty="0"/>
              <a:t>83</a:t>
            </a:r>
            <a:r>
              <a:rPr lang="ko-KR" altLang="en-US" sz="1200" dirty="0"/>
              <a:t>세의 </a:t>
            </a:r>
            <a:r>
              <a:rPr lang="ko-KR" altLang="en-US" sz="1200" dirty="0" err="1"/>
              <a:t>우암은</a:t>
            </a:r>
            <a:r>
              <a:rPr lang="ko-KR" altLang="en-US" sz="1200" dirty="0"/>
              <a:t> 제주도로 귀양 보냈으며 노론세력을 숙청해버린 뒤 다시 정국이 바뀌어 남인 정권이 듦</a:t>
            </a:r>
            <a:endParaRPr lang="en-US" altLang="ko-KR" sz="1200" dirty="0"/>
          </a:p>
          <a:p>
            <a:pPr algn="ctr"/>
            <a:r>
              <a:rPr lang="en-US" altLang="ko-KR" sz="1200" dirty="0"/>
              <a:t>= 1689</a:t>
            </a:r>
            <a:r>
              <a:rPr lang="ko-KR" altLang="en-US" sz="1200" dirty="0"/>
              <a:t>년 </a:t>
            </a:r>
            <a:r>
              <a:rPr lang="ko-KR" altLang="en-US" sz="1200" dirty="0" err="1"/>
              <a:t>숙종대</a:t>
            </a:r>
            <a:r>
              <a:rPr lang="ko-KR" altLang="en-US" sz="1200" dirty="0"/>
              <a:t> 일어났던 두 번째 환국인 기사환국</a:t>
            </a:r>
            <a:r>
              <a:rPr lang="en-US" altLang="ko-KR" sz="1200" dirty="0"/>
              <a:t>(</a:t>
            </a:r>
            <a:r>
              <a:rPr lang="ko-KR" altLang="en-US" sz="1200" dirty="0"/>
              <a:t>己巳換局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algn="ctr"/>
            <a:r>
              <a:rPr lang="ko-KR" altLang="en-US" sz="1200" dirty="0"/>
              <a:t> </a:t>
            </a:r>
          </a:p>
          <a:p>
            <a:pPr algn="ctr"/>
            <a:r>
              <a:rPr lang="ko-KR" altLang="en-US" sz="1200" dirty="0" err="1"/>
              <a:t>우암은</a:t>
            </a:r>
            <a:r>
              <a:rPr lang="ko-KR" altLang="en-US" sz="1200" dirty="0"/>
              <a:t> 간신히 노구를 이끌고 제주도로 귀향을 가다가 배가 풍랑을 만나 보길도에 몇일 머물러 있는 동안 자신의 심정을 읊은 시를 남김</a:t>
            </a:r>
          </a:p>
          <a:p>
            <a:pPr algn="ctr"/>
            <a:r>
              <a:rPr lang="ko-KR" altLang="en-US" sz="1200" dirty="0" err="1"/>
              <a:t>풍량이</a:t>
            </a:r>
            <a:r>
              <a:rPr lang="ko-KR" altLang="en-US" sz="1200" dirty="0"/>
              <a:t> 잦아들어 </a:t>
            </a:r>
            <a:r>
              <a:rPr lang="ko-KR" altLang="en-US" sz="1200" dirty="0" err="1"/>
              <a:t>우암이</a:t>
            </a:r>
            <a:r>
              <a:rPr lang="ko-KR" altLang="en-US" sz="1200" dirty="0"/>
              <a:t> 시를 남기고 떠난 후</a:t>
            </a:r>
            <a:r>
              <a:rPr lang="en-US" altLang="ko-KR" sz="1200" dirty="0"/>
              <a:t>, </a:t>
            </a:r>
            <a:r>
              <a:rPr lang="ko-KR" altLang="en-US" sz="1200" dirty="0"/>
              <a:t>언제인가 이 시를 보길도 바닷가 석벽에 새겨 놓음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7C3F7E3-024F-4672-B631-48BDD0BDB8C1}"/>
              </a:ext>
            </a:extLst>
          </p:cNvPr>
          <p:cNvGrpSpPr/>
          <p:nvPr/>
        </p:nvGrpSpPr>
        <p:grpSpPr>
          <a:xfrm>
            <a:off x="890083" y="1457848"/>
            <a:ext cx="7363837" cy="2286120"/>
            <a:chOff x="1126417" y="1595568"/>
            <a:chExt cx="7363837" cy="2286120"/>
          </a:xfrm>
        </p:grpSpPr>
        <p:pic>
          <p:nvPicPr>
            <p:cNvPr id="26626" name="Picture 2" descr="여름 해수욕장 추천~ 어디를 가면 좋을까?">
              <a:extLst>
                <a:ext uri="{FF2B5EF4-FFF2-40B4-BE49-F238E27FC236}">
                  <a16:creationId xmlns:a16="http://schemas.microsoft.com/office/drawing/2014/main" id="{BB43113B-9BA7-47A3-9F5B-1E5E1A079F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01"/>
            <a:stretch/>
          </p:blipFill>
          <p:spPr bwMode="auto">
            <a:xfrm>
              <a:off x="1126417" y="1595568"/>
              <a:ext cx="3765798" cy="228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8" name="Picture 4" descr="보길도 여행 - 송시열 글씐 바위">
              <a:extLst>
                <a:ext uri="{FF2B5EF4-FFF2-40B4-BE49-F238E27FC236}">
                  <a16:creationId xmlns:a16="http://schemas.microsoft.com/office/drawing/2014/main" id="{2F7FBF6F-5706-4CC4-A69A-2341E746D4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1" t="2189" r="5900" b="8721"/>
            <a:stretch/>
          </p:blipFill>
          <p:spPr bwMode="auto">
            <a:xfrm>
              <a:off x="4979599" y="1595568"/>
              <a:ext cx="3510655" cy="228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B3F4-50F7-4B0E-B0CC-1543203B8582}"/>
              </a:ext>
            </a:extLst>
          </p:cNvPr>
          <p:cNvSpPr/>
          <p:nvPr/>
        </p:nvSpPr>
        <p:spPr>
          <a:xfrm>
            <a:off x="2740360" y="5400154"/>
            <a:ext cx="3663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八十三歲翁 蒼波萬里中 (</a:t>
            </a:r>
            <a:r>
              <a:rPr lang="ko-KR" altLang="en-US" sz="1400" dirty="0" err="1"/>
              <a:t>팔십삼세옹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창파만리중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一言胡大罪 三黜亦云窮 (</a:t>
            </a:r>
            <a:r>
              <a:rPr lang="ko-KR" altLang="en-US" sz="1400" dirty="0" err="1"/>
              <a:t>일언호대죄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삼출역운궁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北極空膽日 南暝但信風 (</a:t>
            </a:r>
            <a:r>
              <a:rPr lang="ko-KR" altLang="en-US" sz="1400" dirty="0" err="1"/>
              <a:t>북극공담일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남명단신풍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貂裘舊恩在 感激泣孤在 (</a:t>
            </a:r>
            <a:r>
              <a:rPr lang="ko-KR" altLang="en-US" sz="1400" dirty="0" err="1"/>
              <a:t>초구구은재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감격읍고재</a:t>
            </a:r>
            <a:r>
              <a:rPr lang="ko-KR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204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B16138-1D7B-4CB2-A74C-0C72A4C6BF80}"/>
              </a:ext>
            </a:extLst>
          </p:cNvPr>
          <p:cNvSpPr/>
          <p:nvPr/>
        </p:nvSpPr>
        <p:spPr>
          <a:xfrm>
            <a:off x="0" y="2"/>
            <a:ext cx="9144000" cy="6842125"/>
          </a:xfrm>
          <a:prstGeom prst="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44DE32-F1E7-426E-B084-E42A6704DA5A}"/>
              </a:ext>
            </a:extLst>
          </p:cNvPr>
          <p:cNvGrpSpPr/>
          <p:nvPr/>
        </p:nvGrpSpPr>
        <p:grpSpPr>
          <a:xfrm>
            <a:off x="5652302" y="3812900"/>
            <a:ext cx="2902104" cy="1384544"/>
            <a:chOff x="5868144" y="3740710"/>
            <a:chExt cx="2902104" cy="1384544"/>
          </a:xfrm>
        </p:grpSpPr>
        <p:sp>
          <p:nvSpPr>
            <p:cNvPr id="12" name="TextBox 11">
              <a:hlinkClick r:id="rId3" action="ppaction://hlinkfile"/>
              <a:extLst>
                <a:ext uri="{FF2B5EF4-FFF2-40B4-BE49-F238E27FC236}">
                  <a16:creationId xmlns:a16="http://schemas.microsoft.com/office/drawing/2014/main" id="{0EC9326B-E01D-4863-A050-88175990CBA0}"/>
                </a:ext>
              </a:extLst>
            </p:cNvPr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 </a:t>
              </a:r>
              <a:r>
                <a:rPr lang="en-US" altLang="ko-K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Hompage</a:t>
              </a: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 Project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E5FFE8-BF0D-4508-9A78-E77B35B7959A}"/>
                </a:ext>
              </a:extLst>
            </p:cNvPr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04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5" name="모서리가 둥근 직사각형 8">
              <a:extLst>
                <a:ext uri="{FF2B5EF4-FFF2-40B4-BE49-F238E27FC236}">
                  <a16:creationId xmlns:a16="http://schemas.microsoft.com/office/drawing/2014/main" id="{706E111F-0FDA-4374-8A70-F1EF2D7B927E}"/>
                </a:ext>
              </a:extLst>
            </p:cNvPr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60365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BB16138-1D7B-4CB2-A74C-0C72A4C6BF80}"/>
              </a:ext>
            </a:extLst>
          </p:cNvPr>
          <p:cNvSpPr/>
          <p:nvPr/>
        </p:nvSpPr>
        <p:spPr>
          <a:xfrm>
            <a:off x="0" y="2"/>
            <a:ext cx="9144000" cy="6842125"/>
          </a:xfrm>
          <a:prstGeom prst="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0"/>
            <a:ext cx="2902104" cy="1384544"/>
            <a:chOff x="5868144" y="3740710"/>
            <a:chExt cx="2902104" cy="1384544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참고문헌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05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BAFFC-9BDC-4592-B2EC-97653D8BF95A}"/>
              </a:ext>
            </a:extLst>
          </p:cNvPr>
          <p:cNvSpPr txBox="1"/>
          <p:nvPr/>
        </p:nvSpPr>
        <p:spPr>
          <a:xfrm>
            <a:off x="196470" y="674729"/>
            <a:ext cx="466356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정옥자</a:t>
            </a:r>
            <a:r>
              <a:rPr lang="en-US" altLang="ko-KR" sz="1400" dirty="0"/>
              <a:t>, 『</a:t>
            </a:r>
            <a:r>
              <a:rPr lang="ko-KR" altLang="en-US" sz="1400" dirty="0"/>
              <a:t>우리가 정말 알아야 할 우리 선비</a:t>
            </a:r>
            <a:r>
              <a:rPr lang="en-US" altLang="ko-KR" sz="1400" dirty="0"/>
              <a:t>』, </a:t>
            </a:r>
            <a:r>
              <a:rPr lang="ko-KR" altLang="en-US" sz="1400" dirty="0" err="1"/>
              <a:t>현암사</a:t>
            </a:r>
            <a:r>
              <a:rPr lang="en-US" altLang="ko-KR" sz="1400" dirty="0"/>
              <a:t>, 2002.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정민</a:t>
            </a:r>
            <a:r>
              <a:rPr lang="en-US" altLang="ko-KR" sz="1400" dirty="0"/>
              <a:t>, </a:t>
            </a:r>
            <a:r>
              <a:rPr lang="ko-KR" altLang="en-US" sz="1400" dirty="0"/>
              <a:t>「문학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선생</a:t>
            </a:r>
            <a:r>
              <a:rPr lang="en-US" altLang="ko-KR" sz="1400" dirty="0"/>
              <a:t>(</a:t>
            </a:r>
            <a:r>
              <a:rPr lang="ko-KR" altLang="en-US" sz="1400" dirty="0"/>
              <a:t>先生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수미음</a:t>
            </a:r>
            <a:r>
              <a:rPr lang="en-US" altLang="ko-KR" sz="1400" dirty="0"/>
              <a:t>(</a:t>
            </a:r>
            <a:r>
              <a:rPr lang="ko-KR" altLang="en-US" sz="1400" dirty="0"/>
              <a:t>首尾吟</a:t>
            </a:r>
            <a:r>
              <a:rPr lang="en-US" altLang="ko-KR" sz="1400" dirty="0"/>
              <a:t>) 134</a:t>
            </a:r>
            <a:r>
              <a:rPr lang="ko-KR" altLang="en-US" sz="1400" dirty="0"/>
              <a:t>수 관규</a:t>
            </a:r>
            <a:r>
              <a:rPr lang="en-US" altLang="ko-KR" sz="1400" dirty="0"/>
              <a:t>(</a:t>
            </a:r>
            <a:r>
              <a:rPr lang="ko-KR" altLang="en-US" sz="1400" dirty="0"/>
              <a:t>管窺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정경훈</a:t>
            </a:r>
            <a:r>
              <a:rPr lang="en-US" altLang="ko-KR" sz="1400" dirty="0"/>
              <a:t>, </a:t>
            </a:r>
            <a:r>
              <a:rPr lang="ko-KR" altLang="en-US" sz="1400" dirty="0"/>
              <a:t>「문학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 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 </a:t>
            </a:r>
            <a:r>
              <a:rPr lang="ko-KR" altLang="en-US" sz="1400" dirty="0"/>
              <a:t>산문</a:t>
            </a:r>
            <a:r>
              <a:rPr lang="en-US" altLang="ko-KR" sz="1400" dirty="0"/>
              <a:t>(</a:t>
            </a:r>
            <a:r>
              <a:rPr lang="ko-KR" altLang="en-US" sz="1400" dirty="0"/>
              <a:t>散文</a:t>
            </a:r>
            <a:r>
              <a:rPr lang="en-US" altLang="ko-KR" sz="1400" dirty="0"/>
              <a:t>)</a:t>
            </a:r>
            <a:r>
              <a:rPr lang="ko-KR" altLang="en-US" sz="1400" dirty="0"/>
              <a:t>의 문예적 면모」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「송시열」</a:t>
            </a:r>
            <a:r>
              <a:rPr lang="en-US" altLang="ko-KR" sz="1400" dirty="0"/>
              <a:t>, 『</a:t>
            </a:r>
            <a:r>
              <a:rPr lang="ko-KR" altLang="en-US" sz="1400" dirty="0" err="1"/>
              <a:t>한국민족문화대백과</a:t>
            </a:r>
            <a:r>
              <a:rPr lang="en-US" altLang="ko-KR" sz="1400" dirty="0"/>
              <a:t>』, </a:t>
            </a:r>
            <a:r>
              <a:rPr lang="ko-KR" altLang="en-US" sz="1400" dirty="0"/>
              <a:t>한국학중앙연구원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김선기</a:t>
            </a:r>
            <a:r>
              <a:rPr lang="en-US" altLang="ko-KR" sz="1400" dirty="0"/>
              <a:t>, </a:t>
            </a:r>
            <a:r>
              <a:rPr lang="ko-KR" altLang="en-US" sz="1400" dirty="0"/>
              <a:t>「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</a:t>
            </a:r>
            <a:r>
              <a:rPr lang="ko-KR" altLang="en-US" sz="1400" dirty="0"/>
              <a:t>의 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정성희</a:t>
            </a:r>
            <a:r>
              <a:rPr lang="en-US" altLang="ko-KR" sz="1400" dirty="0"/>
              <a:t>, 『</a:t>
            </a:r>
            <a:r>
              <a:rPr lang="ko-KR" altLang="en-US" sz="1400" dirty="0"/>
              <a:t>인물한국사</a:t>
            </a:r>
            <a:r>
              <a:rPr lang="en-US" altLang="ko-KR" sz="1400" dirty="0"/>
              <a:t>』, 2010.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「조선후기 정치 사상계를 이끈 송시열」</a:t>
            </a:r>
            <a:r>
              <a:rPr lang="en-US" altLang="ko-KR" sz="1400" dirty="0"/>
              <a:t>, 『</a:t>
            </a:r>
            <a:r>
              <a:rPr lang="ko-KR" altLang="en-US" sz="1400" dirty="0"/>
              <a:t>한국의 위대한 인물</a:t>
            </a:r>
            <a:r>
              <a:rPr lang="en-US" altLang="ko-KR" sz="1400" dirty="0"/>
              <a:t>』, </a:t>
            </a:r>
            <a:r>
              <a:rPr lang="ko-KR" altLang="en-US" sz="1400" dirty="0"/>
              <a:t>국립중앙도서관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안종률</a:t>
            </a:r>
            <a:r>
              <a:rPr lang="en-US" altLang="ko-KR" sz="1400" dirty="0"/>
              <a:t>0812, </a:t>
            </a:r>
            <a:r>
              <a:rPr lang="ko-KR" altLang="en-US" sz="1400" dirty="0"/>
              <a:t>「노론의 영수 </a:t>
            </a:r>
            <a:r>
              <a:rPr lang="en-US" altLang="ko-KR" sz="1400" dirty="0"/>
              <a:t>[</a:t>
            </a:r>
            <a:r>
              <a:rPr lang="ko-KR" altLang="en-US" sz="1400" dirty="0" err="1"/>
              <a:t>우암</a:t>
            </a:r>
            <a:r>
              <a:rPr lang="ko-KR" altLang="en-US" sz="1400" dirty="0"/>
              <a:t> 송시열</a:t>
            </a:r>
            <a:r>
              <a:rPr lang="en-US" altLang="ko-KR" sz="1400" dirty="0"/>
              <a:t>]</a:t>
            </a:r>
            <a:r>
              <a:rPr lang="ko-KR" altLang="en-US" sz="1400" dirty="0"/>
              <a:t>의 글씨」</a:t>
            </a:r>
            <a:r>
              <a:rPr lang="en-US" altLang="ko-KR" sz="1400" dirty="0"/>
              <a:t>, http://blog.daum.net/ajr3308/3864396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신미원</a:t>
            </a:r>
            <a:r>
              <a:rPr lang="en-US" altLang="ko-KR" sz="1400" dirty="0"/>
              <a:t>, 『</a:t>
            </a:r>
            <a:r>
              <a:rPr lang="ko-KR" altLang="en-US" sz="1400" dirty="0"/>
              <a:t>답사여행의 길잡이 </a:t>
            </a:r>
            <a:r>
              <a:rPr lang="en-US" altLang="ko-KR" sz="1400" dirty="0"/>
              <a:t>12 - </a:t>
            </a:r>
            <a:r>
              <a:rPr lang="ko-KR" altLang="en-US" sz="1400" dirty="0"/>
              <a:t>충북</a:t>
            </a:r>
            <a:r>
              <a:rPr lang="en-US" altLang="ko-KR" sz="1400" dirty="0"/>
              <a:t>』, </a:t>
            </a:r>
            <a:r>
              <a:rPr lang="ko-KR" altLang="en-US" sz="1400" dirty="0"/>
              <a:t>한국문화유산답사회</a:t>
            </a:r>
            <a:r>
              <a:rPr lang="en-US" altLang="ko-KR" sz="1400" dirty="0"/>
              <a:t>, 1998.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최준하</a:t>
            </a:r>
            <a:r>
              <a:rPr lang="en-US" altLang="ko-KR" sz="1400" dirty="0"/>
              <a:t>, </a:t>
            </a:r>
            <a:r>
              <a:rPr lang="ko-KR" altLang="en-US" sz="1400" dirty="0"/>
              <a:t>「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</a:t>
            </a:r>
            <a:r>
              <a:rPr lang="ko-KR" altLang="en-US" sz="1400" dirty="0"/>
              <a:t>의 전</a:t>
            </a:r>
            <a:r>
              <a:rPr lang="en-US" altLang="ko-KR" sz="1400" dirty="0"/>
              <a:t>(</a:t>
            </a:r>
            <a:r>
              <a:rPr lang="ko-KR" altLang="en-US" sz="1400" dirty="0"/>
              <a:t>傳</a:t>
            </a:r>
            <a:r>
              <a:rPr lang="en-US" altLang="ko-KR" sz="1400" dirty="0"/>
              <a:t>) </a:t>
            </a:r>
            <a:r>
              <a:rPr lang="ko-KR" altLang="en-US" sz="1400" dirty="0"/>
              <a:t>문학</a:t>
            </a:r>
            <a:r>
              <a:rPr lang="en-US" altLang="ko-KR" sz="1400" dirty="0"/>
              <a:t>(</a:t>
            </a:r>
            <a:r>
              <a:rPr lang="ko-KR" altLang="en-US" sz="1400" dirty="0"/>
              <a:t>文學</a:t>
            </a:r>
            <a:r>
              <a:rPr lang="en-US" altLang="ko-KR" sz="1400" dirty="0"/>
              <a:t>) </a:t>
            </a:r>
            <a:r>
              <a:rPr lang="ko-KR" altLang="en-US" sz="1400" dirty="0"/>
              <a:t>연구</a:t>
            </a:r>
            <a:r>
              <a:rPr lang="en-US" altLang="ko-KR" sz="1400" dirty="0"/>
              <a:t>(</a:t>
            </a:r>
            <a:r>
              <a:rPr lang="ko-KR" altLang="en-US" sz="1400" dirty="0"/>
              <a:t>硏究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송준호</a:t>
            </a:r>
            <a:r>
              <a:rPr lang="en-US" altLang="ko-KR" sz="1400" dirty="0"/>
              <a:t>, </a:t>
            </a:r>
            <a:r>
              <a:rPr lang="ko-KR" altLang="en-US" sz="1400" dirty="0"/>
              <a:t>「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(</a:t>
            </a:r>
            <a:r>
              <a:rPr lang="ko-KR" altLang="en-US" sz="1400" dirty="0"/>
              <a:t>尤庵</a:t>
            </a:r>
            <a:r>
              <a:rPr lang="en-US" altLang="ko-KR" sz="1400" dirty="0"/>
              <a:t>) </a:t>
            </a:r>
            <a:r>
              <a:rPr lang="ko-KR" altLang="en-US" sz="1400" dirty="0"/>
              <a:t>송시열</a:t>
            </a:r>
            <a:r>
              <a:rPr lang="en-US" altLang="ko-KR" sz="1400" dirty="0"/>
              <a:t>(</a:t>
            </a:r>
            <a:r>
              <a:rPr lang="ko-KR" altLang="en-US" sz="1400" dirty="0"/>
              <a:t>宋時烈</a:t>
            </a:r>
            <a:r>
              <a:rPr lang="en-US" altLang="ko-KR" sz="1400" dirty="0"/>
              <a:t>)</a:t>
            </a:r>
            <a:r>
              <a:rPr lang="ko-KR" altLang="en-US" sz="1400" dirty="0"/>
              <a:t>과 그의 저술</a:t>
            </a:r>
            <a:r>
              <a:rPr lang="en-US" altLang="ko-KR" sz="1400" dirty="0"/>
              <a:t>(</a:t>
            </a:r>
            <a:r>
              <a:rPr lang="ko-KR" altLang="en-US" sz="1400" dirty="0"/>
              <a:t>著述</a:t>
            </a:r>
            <a:r>
              <a:rPr lang="en-US" altLang="ko-KR" sz="1400" dirty="0"/>
              <a:t>)</a:t>
            </a:r>
            <a:r>
              <a:rPr lang="ko-KR" altLang="en-US" sz="1400" dirty="0"/>
              <a:t>」</a:t>
            </a:r>
            <a:r>
              <a:rPr lang="en-US" altLang="ko-KR" sz="1400" dirty="0"/>
              <a:t>, 2008.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「송시열」</a:t>
            </a:r>
            <a:r>
              <a:rPr lang="en-US" altLang="ko-KR" sz="1400" dirty="0"/>
              <a:t>, 『</a:t>
            </a:r>
            <a:r>
              <a:rPr lang="ko-KR" altLang="en-US" sz="1400" dirty="0"/>
              <a:t>두산백과</a:t>
            </a:r>
            <a:r>
              <a:rPr lang="en-US" altLang="ko-KR" sz="1400" dirty="0"/>
              <a:t>』.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「송시열」</a:t>
            </a:r>
            <a:r>
              <a:rPr lang="en-US" altLang="ko-KR" sz="1400" dirty="0"/>
              <a:t>, 『</a:t>
            </a:r>
            <a:r>
              <a:rPr lang="ko-KR" altLang="en-US" sz="1400" dirty="0"/>
              <a:t>위키백과</a:t>
            </a:r>
            <a:r>
              <a:rPr lang="en-US" altLang="ko-KR" sz="1400" dirty="0"/>
              <a:t>』.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&lt;</a:t>
            </a:r>
            <a:r>
              <a:rPr lang="ko-KR" altLang="en-US" sz="1400" dirty="0"/>
              <a:t>宋子大全</a:t>
            </a:r>
            <a:r>
              <a:rPr lang="en-US" altLang="ko-KR" sz="1400" dirty="0"/>
              <a:t>&gt;. </a:t>
            </a:r>
            <a:r>
              <a:rPr lang="ko-KR" altLang="en-US" sz="1400" dirty="0"/>
              <a:t>정조</a:t>
            </a:r>
            <a:r>
              <a:rPr lang="en-US" altLang="ko-KR" sz="1400" dirty="0"/>
              <a:t>. 1795</a:t>
            </a:r>
            <a:r>
              <a:rPr lang="ko-KR" altLang="en-US" sz="1400" dirty="0"/>
              <a:t>년</a:t>
            </a:r>
            <a:r>
              <a:rPr lang="en-US" altLang="ko-KR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&lt;</a:t>
            </a:r>
            <a:r>
              <a:rPr lang="ko-KR" altLang="en-US" sz="1400" dirty="0"/>
              <a:t>漢語大詞典</a:t>
            </a:r>
            <a:r>
              <a:rPr lang="en-US" altLang="ko-KR" sz="1400" dirty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https://ko.wikipedia.org/wiki/</a:t>
            </a:r>
            <a:r>
              <a:rPr lang="ko-KR" altLang="en-US" sz="1400" dirty="0" err="1"/>
              <a:t>우암</a:t>
            </a:r>
            <a:r>
              <a:rPr lang="en-US" altLang="ko-KR" sz="1400" dirty="0"/>
              <a:t>_</a:t>
            </a:r>
            <a:r>
              <a:rPr lang="ko-KR" altLang="en-US" sz="1400" dirty="0"/>
              <a:t>송시열</a:t>
            </a:r>
            <a:r>
              <a:rPr lang="en-US" altLang="ko-KR" sz="1400" dirty="0"/>
              <a:t>_</a:t>
            </a:r>
            <a:r>
              <a:rPr lang="ko-KR" altLang="en-US" sz="1400" dirty="0"/>
              <a:t>집터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>
                <a:hlinkClick r:id="rId3"/>
              </a:rPr>
              <a:t>https://ko.Wikipedia.org/wiki/</a:t>
            </a:r>
            <a:r>
              <a:rPr lang="ko-KR" altLang="en-US" sz="1400" dirty="0">
                <a:hlinkClick r:id="rId3"/>
              </a:rPr>
              <a:t>송시열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db/itkc.or.kr</a:t>
            </a:r>
            <a:r>
              <a:rPr lang="ko-KR" alt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76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-2329950"/>
            <a:ext cx="10125123" cy="10125123"/>
          </a:xfrm>
          <a:prstGeom prst="rect">
            <a:avLst/>
          </a:prstGeom>
        </p:spPr>
      </p:pic>
      <p:sp>
        <p:nvSpPr>
          <p:cNvPr id="5" name="직사각형 19"/>
          <p:cNvSpPr/>
          <p:nvPr/>
        </p:nvSpPr>
        <p:spPr>
          <a:xfrm>
            <a:off x="3779912" y="0"/>
            <a:ext cx="6768752" cy="6858000"/>
          </a:xfrm>
          <a:custGeom>
            <a:avLst/>
            <a:gdLst>
              <a:gd name="connsiteX0" fmla="*/ 0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0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4320480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  <a:gd name="connsiteX0" fmla="*/ 1609725 w 4320480"/>
              <a:gd name="connsiteY0" fmla="*/ 0 h 6858000"/>
              <a:gd name="connsiteX1" fmla="*/ 4320480 w 4320480"/>
              <a:gd name="connsiteY1" fmla="*/ 0 h 6858000"/>
              <a:gd name="connsiteX2" fmla="*/ 2882205 w 4320480"/>
              <a:gd name="connsiteY2" fmla="*/ 6858000 h 6858000"/>
              <a:gd name="connsiteX3" fmla="*/ 0 w 4320480"/>
              <a:gd name="connsiteY3" fmla="*/ 6858000 h 6858000"/>
              <a:gd name="connsiteX4" fmla="*/ 1609725 w 43204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0" h="6858000">
                <a:moveTo>
                  <a:pt x="1609725" y="0"/>
                </a:moveTo>
                <a:lnTo>
                  <a:pt x="4320480" y="0"/>
                </a:lnTo>
                <a:lnTo>
                  <a:pt x="2882205" y="6858000"/>
                </a:lnTo>
                <a:lnTo>
                  <a:pt x="0" y="6858000"/>
                </a:lnTo>
                <a:lnTo>
                  <a:pt x="16097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52302" y="3812902"/>
            <a:ext cx="2902104" cy="2316293"/>
            <a:chOff x="5868144" y="3740710"/>
            <a:chExt cx="2902104" cy="2316293"/>
          </a:xfrm>
        </p:grpSpPr>
        <p:sp>
          <p:nvSpPr>
            <p:cNvPr id="6" name="TextBox 5"/>
            <p:cNvSpPr txBox="1"/>
            <p:nvPr/>
          </p:nvSpPr>
          <p:spPr>
            <a:xfrm>
              <a:off x="6012159" y="4725144"/>
              <a:ext cx="27580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 소개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8144" y="3993455"/>
              <a:ext cx="10297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01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84168" y="5133673"/>
              <a:ext cx="2016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정치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  <a:p>
              <a:pPr marL="171450" indent="-17145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ko-KR" altLang="en-US" sz="1200" dirty="0">
                  <a:latin typeface="HU바람고딕130" panose="02020603020101020101" pitchFamily="18" charset="-127"/>
                  <a:ea typeface="HU바람고딕130" panose="02020603020101020101" pitchFamily="18" charset="-127"/>
                  <a:cs typeface="조선일보명조" panose="02030304000000000000" pitchFamily="18" charset="-127"/>
                </a:rPr>
                <a:t>송시열의 사상</a:t>
              </a:r>
              <a:endPara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994386" y="3740710"/>
              <a:ext cx="720080" cy="288032"/>
            </a:xfrm>
            <a:prstGeom prst="roundRect">
              <a:avLst/>
            </a:prstGeom>
            <a:solidFill>
              <a:srgbClr val="A1D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8" name="AutoShape 4"/>
          <p:cNvSpPr>
            <a:spLocks noChangeAspect="1" noChangeArrowheads="1"/>
          </p:cNvSpPr>
          <p:nvPr/>
        </p:nvSpPr>
        <p:spPr bwMode="auto">
          <a:xfrm>
            <a:off x="63500" y="-13652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AutoShape 6"/>
          <p:cNvSpPr>
            <a:spLocks noChangeAspect="1" noChangeArrowheads="1"/>
          </p:cNvSpPr>
          <p:nvPr/>
        </p:nvSpPr>
        <p:spPr bwMode="auto">
          <a:xfrm>
            <a:off x="215900" y="15875"/>
            <a:ext cx="8401050" cy="560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0623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http://127.0.0.1:59579/image/song_portrait.jpg">
            <a:extLst>
              <a:ext uri="{FF2B5EF4-FFF2-40B4-BE49-F238E27FC236}">
                <a16:creationId xmlns:a16="http://schemas.microsoft.com/office/drawing/2014/main" id="{BB4525C3-432A-43E4-816F-BA9E1D7E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35580"/>
            <a:ext cx="2736304" cy="439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78264E-1C55-42F8-9B3B-EDD82A74C4C9}"/>
              </a:ext>
            </a:extLst>
          </p:cNvPr>
          <p:cNvSpPr txBox="1"/>
          <p:nvPr/>
        </p:nvSpPr>
        <p:spPr>
          <a:xfrm>
            <a:off x="3816060" y="2035580"/>
            <a:ext cx="4788388" cy="445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본관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은진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恩津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자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영보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英甫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아명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성뢰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聖賚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성래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聖來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호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尤庵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尤齋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교산노부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橋山老夫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남간노수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        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南澗老叟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화양동주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華陽洞主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·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화양부자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華陽夫子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시호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문정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文正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     별칭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대로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大老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宋子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),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송부자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宋夫子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조선의 문신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·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성리학자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주자학의 대가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효종과 현종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두 국왕을 어린 시절에 가르친 스승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이언적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이이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이황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김집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박세채와 함께 인신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人臣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으로서 최고 영예인 문묘 종사와 종묘 배향을 동시에 이룬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6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현 중 하나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당색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: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분당 전에는 서인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분당 후에는 노론의 영수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1633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인조 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10)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경릉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참봉으로 출사하여 그 후 대군사부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진선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장령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찬선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세자사부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이조판서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의정부 좌의정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우의정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영중추부사 겸 영경연사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행판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중추부사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영중추부사 겸 영경연사에 이름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37A33-1248-4D3B-A5D0-041207332C6B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송시열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宋時烈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1607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12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30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음력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11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12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 ~ 1689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7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(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음력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6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월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3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일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)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7513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000C6-330C-491E-B157-21BE6E37A0B2}"/>
              </a:ext>
            </a:extLst>
          </p:cNvPr>
          <p:cNvSpPr txBox="1"/>
          <p:nvPr/>
        </p:nvSpPr>
        <p:spPr>
          <a:xfrm>
            <a:off x="565078" y="2771291"/>
            <a:ext cx="1445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1600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년대 </a:t>
            </a:r>
            <a:r>
              <a:rPr lang="ko-KR" altLang="en-US" sz="14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중후반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임진왜란</a:t>
            </a:r>
            <a:endParaRPr lang="en-US" altLang="ko-KR" sz="16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병자호란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948F9-D3DF-4B1A-92F2-0B2C9BE274A8}"/>
              </a:ext>
            </a:extLst>
          </p:cNvPr>
          <p:cNvSpPr txBox="1"/>
          <p:nvPr/>
        </p:nvSpPr>
        <p:spPr>
          <a:xfrm>
            <a:off x="2359376" y="2272693"/>
            <a:ext cx="2990223" cy="2380445"/>
          </a:xfrm>
          <a:prstGeom prst="rect">
            <a:avLst/>
          </a:prstGeom>
          <a:noFill/>
          <a:ln w="28575">
            <a:solidFill>
              <a:srgbClr val="A1D2BE"/>
            </a:solidFill>
            <a:prstDash val="dash"/>
          </a:ln>
        </p:spPr>
        <p:txBody>
          <a:bodyPr wrap="square" lIns="180000" rIns="180000" rtlCol="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조선이 당면한 과제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</a:t>
            </a:r>
          </a:p>
          <a:p>
            <a:pPr algn="just">
              <a:lnSpc>
                <a:spcPct val="120000"/>
              </a:lnSpc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국가 재건에 총력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명나라가 멸망하고 청나라가 중국 지역의 주인이 되어 동아시아의 국제 질서가 개편되고</a:t>
            </a:r>
            <a:r>
              <a:rPr lang="en-US" altLang="ko-KR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4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조선도 새로운 국제 질서에 대응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35909-4691-492A-ACAC-147C5B09C0BA}"/>
              </a:ext>
            </a:extLst>
          </p:cNvPr>
          <p:cNvSpPr txBox="1"/>
          <p:nvPr/>
        </p:nvSpPr>
        <p:spPr>
          <a:xfrm>
            <a:off x="5883586" y="2771291"/>
            <a:ext cx="2864879" cy="1384995"/>
          </a:xfrm>
          <a:prstGeom prst="rect">
            <a:avLst/>
          </a:prstGeom>
          <a:solidFill>
            <a:srgbClr val="A1D2BE"/>
          </a:solidFill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en-US" altLang="ko-KR" sz="5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강력한 국가 지도 이념을 구상하고</a:t>
            </a:r>
            <a:endParaRPr lang="en-US" altLang="ko-KR" sz="14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추진할 수 있는 인물</a:t>
            </a:r>
            <a:r>
              <a:rPr lang="en-US" altLang="ko-KR" sz="1400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!</a:t>
            </a:r>
          </a:p>
          <a:p>
            <a:pPr algn="ctr">
              <a:lnSpc>
                <a:spcPct val="120000"/>
              </a:lnSpc>
            </a:pPr>
            <a:endParaRPr lang="en-US" altLang="ko-KR" sz="12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</a:t>
            </a:r>
            <a:r>
              <a:rPr lang="ko-KR" altLang="en-US" sz="2000" b="1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 송시열</a:t>
            </a:r>
            <a:r>
              <a:rPr lang="en-US" altLang="ko-KR" sz="2000" b="1" dirty="0">
                <a:solidFill>
                  <a:schemeClr val="bg1"/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</a:rPr>
              <a:t>”</a:t>
            </a:r>
          </a:p>
          <a:p>
            <a:pPr algn="ctr">
              <a:lnSpc>
                <a:spcPct val="120000"/>
              </a:lnSpc>
            </a:pPr>
            <a:endParaRPr lang="ko-KR" altLang="en-US" sz="500" dirty="0">
              <a:solidFill>
                <a:schemeClr val="bg1"/>
              </a:solidFill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DFCBEE-CADF-4B98-B9E4-19A8173DB918}"/>
              </a:ext>
            </a:extLst>
          </p:cNvPr>
          <p:cNvSpPr txBox="1"/>
          <p:nvPr/>
        </p:nvSpPr>
        <p:spPr>
          <a:xfrm>
            <a:off x="827584" y="5446704"/>
            <a:ext cx="770485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노론의 영수로써 북벌론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예송논쟁을 통해 조선 문신의 역할도 했으며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주자학의 대가로써 학자의 면모도 보여준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우암은</a:t>
            </a:r>
            <a:endParaRPr lang="en-US" altLang="ko-KR" sz="12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인조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효종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현종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,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숙종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4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대에 걸쳐 조선 </a:t>
            </a:r>
            <a:r>
              <a:rPr lang="ko-KR" altLang="en-US" sz="1200" dirty="0" err="1">
                <a:latin typeface="HU바람고딕130" panose="02020603020101020101" pitchFamily="18" charset="-127"/>
                <a:ea typeface="HU바람고딕130" panose="02020603020101020101" pitchFamily="18" charset="-127"/>
              </a:rPr>
              <a:t>중후기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정치와 사상계를 골고루 이끄는 중심인물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F11A045-8318-4004-A649-DFBF1A66FE5C}"/>
              </a:ext>
            </a:extLst>
          </p:cNvPr>
          <p:cNvSpPr/>
          <p:nvPr/>
        </p:nvSpPr>
        <p:spPr>
          <a:xfrm>
            <a:off x="2020364" y="3269889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ADBD091D-3C84-4856-8B93-313D7D930E88}"/>
              </a:ext>
            </a:extLst>
          </p:cNvPr>
          <p:cNvSpPr/>
          <p:nvPr/>
        </p:nvSpPr>
        <p:spPr>
          <a:xfrm>
            <a:off x="5511186" y="3269889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77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2E4D6-710E-4735-9073-FD24DC3F59DE}"/>
              </a:ext>
            </a:extLst>
          </p:cNvPr>
          <p:cNvSpPr txBox="1"/>
          <p:nvPr/>
        </p:nvSpPr>
        <p:spPr>
          <a:xfrm>
            <a:off x="827584" y="4947165"/>
            <a:ext cx="367240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병자호란 당시 청나라에서 치욕을 몸소 겪고 돌아온 효종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1649</a:t>
            </a:r>
            <a:r>
              <a:rPr lang="ko-KR" altLang="en-US" sz="1200" dirty="0"/>
              <a:t>년 즉위하자 마자 척화파들을 대거 등용하여 절치부심 북벌 의지를 불태움</a:t>
            </a:r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B3F73-FADA-4DBC-B0AA-C40E3F0F030F}"/>
              </a:ext>
            </a:extLst>
          </p:cNvPr>
          <p:cNvSpPr txBox="1"/>
          <p:nvPr/>
        </p:nvSpPr>
        <p:spPr>
          <a:xfrm>
            <a:off x="5040052" y="5406428"/>
            <a:ext cx="316835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청나라를 정벌하여 </a:t>
            </a:r>
            <a:r>
              <a:rPr lang="ko-KR" altLang="en-US" sz="1200" dirty="0" err="1"/>
              <a:t>존주대의를</a:t>
            </a:r>
            <a:r>
              <a:rPr lang="ko-KR" altLang="en-US" sz="1200" dirty="0"/>
              <a:t> 세워야 함을 역설</a:t>
            </a:r>
            <a:endParaRPr lang="en-US" altLang="ko-KR" sz="1200" dirty="0"/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기축봉사를 올리고 정유봉사</a:t>
            </a:r>
            <a:r>
              <a:rPr lang="en-US" altLang="ko-KR" sz="1200" dirty="0"/>
              <a:t>(</a:t>
            </a:r>
            <a:r>
              <a:rPr lang="ko-KR" altLang="en-US" sz="1200" dirty="0"/>
              <a:t>丁酉封事</a:t>
            </a:r>
            <a:r>
              <a:rPr lang="en-US" altLang="ko-KR" sz="1200" dirty="0"/>
              <a:t>)</a:t>
            </a:r>
            <a:r>
              <a:rPr lang="ko-KR" altLang="en-US" sz="1200" dirty="0"/>
              <a:t>를 올려 </a:t>
            </a:r>
            <a:r>
              <a:rPr lang="en-US" altLang="ko-KR" sz="1200" dirty="0"/>
              <a:t>'</a:t>
            </a:r>
            <a:r>
              <a:rPr lang="ko-KR" altLang="en-US" sz="1200" dirty="0"/>
              <a:t>시무 </a:t>
            </a:r>
            <a:r>
              <a:rPr lang="en-US" altLang="ko-KR" sz="1200" dirty="0"/>
              <a:t>19</a:t>
            </a:r>
            <a:r>
              <a:rPr lang="ko-KR" altLang="en-US" sz="1200" dirty="0"/>
              <a:t>조</a:t>
            </a:r>
            <a:r>
              <a:rPr lang="en-US" altLang="ko-KR" sz="1200" dirty="0"/>
              <a:t>'</a:t>
            </a:r>
            <a:r>
              <a:rPr lang="ko-KR" altLang="en-US" sz="1200" dirty="0"/>
              <a:t>를 건의</a:t>
            </a:r>
            <a:r>
              <a:rPr lang="en-US" altLang="ko-KR" sz="1200" dirty="0"/>
              <a:t> 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676A35-F8C5-4543-AB28-E3D5A80BAD8E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효종과 송시열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0488C4-8709-4201-9236-52EB71F3B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4" t="41927" r="35426" b="40748"/>
          <a:stretch/>
        </p:blipFill>
        <p:spPr>
          <a:xfrm>
            <a:off x="1115618" y="2206791"/>
            <a:ext cx="7541045" cy="23042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1887F4-C7F8-4EAA-BC51-704AC9951E37}"/>
              </a:ext>
            </a:extLst>
          </p:cNvPr>
          <p:cNvSpPr txBox="1"/>
          <p:nvPr/>
        </p:nvSpPr>
        <p:spPr>
          <a:xfrm>
            <a:off x="1529590" y="4511001"/>
            <a:ext cx="2268396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/>
              <a:t>효종 </a:t>
            </a:r>
            <a:r>
              <a:rPr lang="en-US" altLang="ko-KR" sz="1400" dirty="0"/>
              <a:t>1649</a:t>
            </a:r>
            <a:r>
              <a:rPr lang="ko-KR" altLang="en-US" sz="1400" dirty="0"/>
              <a:t>년</a:t>
            </a:r>
            <a:r>
              <a:rPr lang="en-US" altLang="ko-KR" sz="1400" dirty="0"/>
              <a:t> </a:t>
            </a:r>
            <a:r>
              <a:rPr lang="ko-KR" altLang="en-US" sz="1400" dirty="0"/>
              <a:t>즉위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72729D-C54C-4476-A280-1895C849F4DA}"/>
              </a:ext>
            </a:extLst>
          </p:cNvPr>
          <p:cNvSpPr txBox="1"/>
          <p:nvPr/>
        </p:nvSpPr>
        <p:spPr>
          <a:xfrm>
            <a:off x="5076056" y="4510999"/>
            <a:ext cx="3096344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dirty="0" err="1"/>
              <a:t>우암은</a:t>
            </a:r>
            <a:r>
              <a:rPr lang="ko-KR" altLang="en-US" sz="1400" dirty="0"/>
              <a:t> 이러한 효종의 의도에 부합한</a:t>
            </a:r>
            <a:endParaRPr lang="en-US" altLang="ko-KR" sz="1400" dirty="0"/>
          </a:p>
          <a:p>
            <a:pPr algn="ctr">
              <a:lnSpc>
                <a:spcPct val="120000"/>
              </a:lnSpc>
            </a:pPr>
            <a:r>
              <a:rPr lang="ko-KR" altLang="en-US" sz="1400" dirty="0" err="1"/>
              <a:t>불벌</a:t>
            </a:r>
            <a:r>
              <a:rPr lang="ko-KR" altLang="en-US" sz="1400" dirty="0"/>
              <a:t> 계획의 핵심 인물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3291FEB9-7CAB-406A-89B5-0936FFA16465}"/>
              </a:ext>
            </a:extLst>
          </p:cNvPr>
          <p:cNvSpPr/>
          <p:nvPr/>
        </p:nvSpPr>
        <p:spPr>
          <a:xfrm rot="5400000">
            <a:off x="6518824" y="5118759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15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《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송자대전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》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5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권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기축봉사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_PO1" hidden="1">
            <a:extLst>
              <a:ext uri="{FF2B5EF4-FFF2-40B4-BE49-F238E27FC236}">
                <a16:creationId xmlns:a16="http://schemas.microsoft.com/office/drawing/2014/main" id="{7CED364D-FE80-4E78-B121-98BF4A6839B4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_PO1">
            <a:extLst>
              <a:ext uri="{FF2B5EF4-FFF2-40B4-BE49-F238E27FC236}">
                <a16:creationId xmlns:a16="http://schemas.microsoft.com/office/drawing/2014/main" id="{02335FD6-94DF-4F46-82AE-71AE88F9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14" y="2897754"/>
            <a:ext cx="7643598" cy="1656184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A1D2BE"/>
            </a:solidFill>
            <a:prstDash val="dash"/>
            <a:round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所謂修政事以攘夷狄者。孔子作春秋。以明大一統之義於天下後世。凡有血氣之類。莫不知中國之當尊。夷狄之可醜矣。朱子又推人倫極天理。以明雪恥之義曰。天高地下。人位乎中。天之道不出乎陰陽。地之道不出乎柔剛。是則捨仁與義。亦無以立人之道矣。然仁莫大於父子。義莫大於君臣。是謂三綱之要。五常之本。人倫天理之至。無所逃於天地之間者。其曰君父之讎。不與共戴天者。乃天之所覆。地之所載。凡有君臣父子之性者。發於至痛不能自已之同情。而非出於一己之私也。</a:t>
            </a:r>
            <a:endParaRPr lang="ko-KR" altLang="ko-KR" sz="3200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1E3B8F-20A3-4808-8475-0BF834C76110}"/>
              </a:ext>
            </a:extLst>
          </p:cNvPr>
          <p:cNvSpPr txBox="1"/>
          <p:nvPr/>
        </p:nvSpPr>
        <p:spPr>
          <a:xfrm>
            <a:off x="1938478" y="2221666"/>
            <a:ext cx="580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병자호란이 있고 나서 효종이 임금이 되었을 때 사헌부 </a:t>
            </a:r>
            <a:r>
              <a:rPr lang="ko-KR" altLang="en-US" sz="1400" dirty="0" err="1"/>
              <a:t>장령에</a:t>
            </a:r>
            <a:r>
              <a:rPr lang="ko-KR" altLang="en-US" sz="1400" dirty="0"/>
              <a:t> 등용되었고</a:t>
            </a:r>
            <a:r>
              <a:rPr lang="en-US" altLang="ko-KR" sz="1400" dirty="0"/>
              <a:t>, </a:t>
            </a:r>
            <a:r>
              <a:rPr lang="ko-KR" altLang="en-US" sz="1400" dirty="0"/>
              <a:t>주자의 조목을 인용하여 </a:t>
            </a:r>
            <a:r>
              <a:rPr lang="en-US" altLang="ko-KR" sz="1400" dirty="0"/>
              <a:t>13</a:t>
            </a:r>
            <a:r>
              <a:rPr lang="ko-KR" altLang="en-US" sz="1400" dirty="0"/>
              <a:t>조목에 이르는 </a:t>
            </a:r>
            <a:r>
              <a:rPr lang="en-US" altLang="ko-KR" sz="1400" dirty="0"/>
              <a:t>&lt;</a:t>
            </a:r>
            <a:r>
              <a:rPr lang="ko-KR" altLang="en-US" sz="1400" dirty="0"/>
              <a:t>기축봉사</a:t>
            </a:r>
            <a:r>
              <a:rPr lang="en-US" altLang="ko-KR" sz="1400" dirty="0"/>
              <a:t>&gt;</a:t>
            </a:r>
            <a:r>
              <a:rPr lang="ko-KR" altLang="en-US" sz="1400" dirty="0"/>
              <a:t>를 올림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41C08A-620E-4BA4-A1B2-0E803AE7BAA5}"/>
              </a:ext>
            </a:extLst>
          </p:cNvPr>
          <p:cNvSpPr txBox="1"/>
          <p:nvPr/>
        </p:nvSpPr>
        <p:spPr>
          <a:xfrm>
            <a:off x="2555776" y="4865246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/>
              <a:t>존중화양이적의</a:t>
            </a:r>
            <a:r>
              <a:rPr lang="ko-KR" altLang="en-US" sz="1400" dirty="0"/>
              <a:t> 춘추대의에 근거하여 북벌론을 제시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5D15F-5011-4615-AA6E-B7E523543A22}"/>
              </a:ext>
            </a:extLst>
          </p:cNvPr>
          <p:cNvSpPr txBox="1"/>
          <p:nvPr/>
        </p:nvSpPr>
        <p:spPr>
          <a:xfrm>
            <a:off x="3131840" y="5498510"/>
            <a:ext cx="432048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존중화양이적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문명화된 한족을 존중하는 존중화</a:t>
            </a:r>
            <a:r>
              <a:rPr lang="en-US" altLang="ko-KR" sz="1200" dirty="0"/>
              <a:t>(</a:t>
            </a:r>
            <a:r>
              <a:rPr lang="ko-KR" altLang="en-US" sz="1200" dirty="0"/>
              <a:t>尊中華</a:t>
            </a:r>
            <a:r>
              <a:rPr lang="en-US" altLang="ko-KR" sz="1200" dirty="0"/>
              <a:t>)</a:t>
            </a:r>
            <a:r>
              <a:rPr lang="ko-KR" altLang="en-US" sz="1200" dirty="0"/>
              <a:t>와 외이인</a:t>
            </a:r>
            <a:endParaRPr lang="en-US" altLang="ko-KR" sz="1200" dirty="0"/>
          </a:p>
          <a:p>
            <a:pPr>
              <a:lnSpc>
                <a:spcPct val="120000"/>
              </a:lnSpc>
            </a:pPr>
            <a:r>
              <a:rPr lang="en-US" altLang="ko-KR" sz="1200" dirty="0"/>
              <a:t>                      </a:t>
            </a:r>
            <a:r>
              <a:rPr lang="ko-KR" altLang="en-US" sz="1200" dirty="0"/>
              <a:t> 이적을 물리친다</a:t>
            </a:r>
            <a:endParaRPr lang="en-US" altLang="ko-KR" sz="12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Arial" panose="020B0604020202020204" pitchFamily="34" charset="0"/>
              </a:rPr>
              <a:t>춘추대의 </a:t>
            </a:r>
            <a:r>
              <a:rPr lang="en-US" altLang="ko-KR" sz="1200" dirty="0">
                <a:latin typeface="Arial" panose="020B0604020202020204" pitchFamily="34" charset="0"/>
              </a:rPr>
              <a:t>: </a:t>
            </a:r>
            <a:r>
              <a:rPr lang="ko-KR" altLang="ko-KR" sz="1200" dirty="0">
                <a:latin typeface="Arial" panose="020B0604020202020204" pitchFamily="34" charset="0"/>
              </a:rPr>
              <a:t>유학의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오경(五經)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가운데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하나인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춘추에서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말한,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사람으로</a:t>
            </a:r>
            <a:endParaRPr lang="en-US" altLang="ko-KR" sz="12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atin typeface="Arial" panose="020B0604020202020204" pitchFamily="34" charset="0"/>
              </a:rPr>
              <a:t>                   </a:t>
            </a:r>
            <a:r>
              <a:rPr lang="ko-KR" altLang="ko-KR" sz="1200" dirty="0">
                <a:latin typeface="Arial" panose="020B0604020202020204" pitchFamily="34" charset="0"/>
              </a:rPr>
              <a:t>서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마땅히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지키고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행하여야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할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도리나</a:t>
            </a:r>
            <a:r>
              <a:rPr lang="ko-KR" altLang="ko-KR" sz="1200" dirty="0">
                <a:solidFill>
                  <a:srgbClr val="FF0000"/>
                </a:solidFill>
                <a:latin typeface="Arial" panose="020B0604020202020204" pitchFamily="34" charset="0"/>
              </a:rPr>
              <a:t> </a:t>
            </a:r>
            <a:r>
              <a:rPr lang="ko-KR" altLang="ko-KR" sz="1200" dirty="0">
                <a:latin typeface="Arial" panose="020B0604020202020204" pitchFamily="34" charset="0"/>
              </a:rPr>
              <a:t>본분</a:t>
            </a:r>
            <a:r>
              <a:rPr lang="ko-KR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ko-KR" altLang="ko-KR" sz="1200" dirty="0"/>
              <a:t> </a:t>
            </a:r>
            <a:endParaRPr lang="ko-KR" altLang="ko-KR" sz="1200" dirty="0">
              <a:latin typeface="Arial" panose="020B060402020202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96759D7C-728E-46B5-9FD8-A687E71CAF2D}"/>
              </a:ext>
            </a:extLst>
          </p:cNvPr>
          <p:cNvSpPr/>
          <p:nvPr/>
        </p:nvSpPr>
        <p:spPr>
          <a:xfrm rot="5400000">
            <a:off x="3828618" y="5257336"/>
            <a:ext cx="210813" cy="203133"/>
          </a:xfrm>
          <a:prstGeom prst="rightArrow">
            <a:avLst/>
          </a:prstGeom>
          <a:solidFill>
            <a:srgbClr val="A1D2BE"/>
          </a:solidFill>
          <a:ln w="12700" cap="flat" cmpd="sng" algn="ctr">
            <a:noFill/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0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FC4C2C-CC55-4798-BD93-2334C7441578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《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송자대전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》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5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권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정유봉사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시무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 中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8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  <p:sp>
        <p:nvSpPr>
          <p:cNvPr id="2" name="_PO1" hidden="1">
            <a:extLst>
              <a:ext uri="{FF2B5EF4-FFF2-40B4-BE49-F238E27FC236}">
                <a16:creationId xmlns:a16="http://schemas.microsoft.com/office/drawing/2014/main" id="{7CED364D-FE80-4E78-B121-98BF4A6839B4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0"/>
            <a:ext cx="1587500" cy="15875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_PO1">
            <a:extLst>
              <a:ext uri="{FF2B5EF4-FFF2-40B4-BE49-F238E27FC236}">
                <a16:creationId xmlns:a16="http://schemas.microsoft.com/office/drawing/2014/main" id="{02335FD6-94DF-4F46-82AE-71AE88F9F7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14" y="2897755"/>
            <a:ext cx="7643598" cy="1887017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A1D2BE"/>
            </a:solidFill>
            <a:prstDash val="dash"/>
            <a:round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solidFill>
                  <a:srgbClr val="00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八。臣按。春秋以至綱目。一主於大一統。蓋大統不明。則人道乖亂。人道乖亂。則國隨以亡。我國自丙丁以後。人心漸晦。以僞爲眞。以僭爲正者多矣。若復十數年後。則正統之說。當不聞於搢紳間。此蓋由許衡。以近世儒者失身胡元。乃以帝堯大統。接之女眞。且於遼金稱大。而以列國待宋。正猶入鮑肆而不聞臭。遂以醜差之論。倡於天下。而後人藉此爲重。甚可羞也。嗚呼。皇天所以錫殿下神聖者。固將使之秉天理以正人心。明王道以立民極。闢邪說以一士趨也。伏願殿下。黜去許衡從祀之位。以承孔子，朱子之功焉。安知天運循環。上帝寵異。授禹，武之丕責。而桓，文不足道也。</a:t>
            </a:r>
            <a:endParaRPr lang="ko-KR" altLang="ko-KR" sz="3200" dirty="0"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1E3B8F-20A3-4808-8475-0BF834C76110}"/>
              </a:ext>
            </a:extLst>
          </p:cNvPr>
          <p:cNvSpPr txBox="1"/>
          <p:nvPr/>
        </p:nvSpPr>
        <p:spPr>
          <a:xfrm>
            <a:off x="1938477" y="2180952"/>
            <a:ext cx="5801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1657</a:t>
            </a:r>
            <a:r>
              <a:rPr lang="ko-KR" altLang="en-US" sz="1400" dirty="0"/>
              <a:t>년  </a:t>
            </a:r>
            <a:r>
              <a:rPr lang="en-US" altLang="ko-KR" sz="1400" dirty="0"/>
              <a:t>8</a:t>
            </a:r>
            <a:r>
              <a:rPr lang="ko-KR" altLang="en-US" sz="1400" dirty="0"/>
              <a:t>월에 </a:t>
            </a:r>
            <a:r>
              <a:rPr lang="en-US" altLang="ko-KR" sz="1400" dirty="0"/>
              <a:t>&lt;</a:t>
            </a:r>
            <a:r>
              <a:rPr lang="ko-KR" altLang="en-US" sz="1400" dirty="0"/>
              <a:t>정유봉사</a:t>
            </a:r>
            <a:r>
              <a:rPr lang="en-US" altLang="ko-KR" sz="1400" dirty="0"/>
              <a:t>&gt;</a:t>
            </a:r>
            <a:r>
              <a:rPr lang="ko-KR" altLang="en-US" sz="1400" dirty="0"/>
              <a:t>를 올려 시무 </a:t>
            </a:r>
            <a:r>
              <a:rPr lang="en-US" altLang="ko-KR" sz="1400" dirty="0"/>
              <a:t>19</a:t>
            </a:r>
            <a:r>
              <a:rPr lang="ko-KR" altLang="en-US" sz="1400" dirty="0"/>
              <a:t>조를 건의</a:t>
            </a:r>
            <a:endParaRPr lang="en-US" altLang="ko-KR" sz="1400" dirty="0"/>
          </a:p>
          <a:p>
            <a:pPr algn="ctr"/>
            <a:r>
              <a:rPr lang="ko-KR" altLang="en-US" sz="1400" dirty="0"/>
              <a:t>제 </a:t>
            </a:r>
            <a:r>
              <a:rPr lang="en-US" altLang="ko-KR" sz="1400" dirty="0"/>
              <a:t>8</a:t>
            </a:r>
            <a:r>
              <a:rPr lang="ko-KR" altLang="en-US" sz="1400" dirty="0"/>
              <a:t>조에서는 다음과 같은 글로 북벌에 대한 그의 생각을 전달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D5D15F-5011-4615-AA6E-B7E523543A22}"/>
              </a:ext>
            </a:extLst>
          </p:cNvPr>
          <p:cNvSpPr txBox="1"/>
          <p:nvPr/>
        </p:nvSpPr>
        <p:spPr>
          <a:xfrm>
            <a:off x="3455876" y="4978351"/>
            <a:ext cx="2232248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 왕도정치를 강조</a:t>
            </a:r>
            <a:endParaRPr lang="en-US" altLang="ko-KR" sz="1400" dirty="0"/>
          </a:p>
          <a:p>
            <a:pPr marL="171450" indent="-17145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사림정치의 도학 실천을 강조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7156D-38EC-4295-8666-59472FCFB2E5}"/>
              </a:ext>
            </a:extLst>
          </p:cNvPr>
          <p:cNvSpPr txBox="1"/>
          <p:nvPr/>
        </p:nvSpPr>
        <p:spPr>
          <a:xfrm>
            <a:off x="2303820" y="5805266"/>
            <a:ext cx="4536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북벌에 있어서도 성리학적 사상의 틀 안에서 관념으로 흐르게 된다</a:t>
            </a:r>
            <a:r>
              <a:rPr lang="en-US" altLang="ko-KR" sz="1200" dirty="0"/>
              <a:t>.</a:t>
            </a:r>
            <a:endParaRPr lang="ko-KR" altLang="ko-KR" sz="1000" dirty="0">
              <a:latin typeface="Arial" panose="020B0604020202020204" pitchFamily="34" charset="0"/>
            </a:endParaRP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333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51520" y="221864"/>
            <a:ext cx="720080" cy="288032"/>
          </a:xfrm>
          <a:prstGeom prst="roundRect">
            <a:avLst/>
          </a:prstGeom>
          <a:solidFill>
            <a:srgbClr val="A1D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07748" y="224072"/>
            <a:ext cx="2808312" cy="288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07748" y="683404"/>
            <a:ext cx="55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 소개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송시열의 정치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1522" y="539971"/>
            <a:ext cx="741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U바람고딕130" panose="02020603020101020101" pitchFamily="18" charset="-127"/>
                <a:ea typeface="HU바람고딕130" panose="02020603020101020101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HU바람고딕130" panose="02020603020101020101" pitchFamily="18" charset="-127"/>
              <a:ea typeface="HU바람고딕130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_PO1">
            <a:extLst>
              <a:ext uri="{FF2B5EF4-FFF2-40B4-BE49-F238E27FC236}">
                <a16:creationId xmlns:a16="http://schemas.microsoft.com/office/drawing/2014/main" id="{E3670CC6-C45B-4119-94CE-E6DE7B8BE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217" y="1963574"/>
            <a:ext cx="7643598" cy="4275663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  <a:gd name="T10" fmla="*/ 21600 w 21600"/>
              <a:gd name="T1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A1D2BE"/>
            </a:solidFill>
            <a:prstDash val="dash"/>
            <a:round/>
            <a:headEnd/>
            <a:tailEnd/>
          </a:ln>
        </p:spPr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</a:bodyPr>
          <a:lstStyle/>
          <a:p>
            <a:pPr lvl="0" algn="just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dirty="0"/>
              <a:t>十九。臣竊見朱子初見孝宗。首以討復之義。極陳於前矣。至於二十年之後。則不復以此言進。而但曰唯欲陛下先以東南之未治爲憂。而正心克己。以正朝廷。庶幾眞實功效。可以馴致。而不至於別生患害。以妨遠圖。蓋善易者不言易。而眞有志於恢復者。果不在於抵掌撫劍之間也。蓋其時。孝宗已誤於近習。狃於宴安。而本根有不勝慮者。故朱子之言如此。此豈其初心哉。亦可悲也。臣陛辭八年。戀闕之心。何嘗一刻少弛。而自以無能且有病。母故不忍遠離從宦。今則禍罰餘生。已失烏鳥之私。只有螻蟻之誠。願盡於君父。而疾病侵凌。夙志歸虛。然其畢義之願。則入地難泯。故敢陳其狂言如此。此外所欲言者何限。而臣精神昏憒。前失後忘。不能遍擧。而今此所言。亦無倫脊。罪當萬死。抑臣少讀朱子書。每以爲堯舜，孔孟之道。盡在是矣。故終始以爲獻。而於其中。又別有所感焉。孝宗之戊申。卽朱子五十九之歲也。是歲封事。有曰。自頃以來。歲月逾邁。如川之流。一往而不復反。不惟臣之蒼顏白髮已迫遲暮。而竊仰天顏。亦覺非昔時矣。臣之固滯。固無忠言奇謀以裨聖聽。而陛下日新之德。亦未能有以使臣釋然而忘其夙昔之憂也。則臣於此。安得不深有感而重自悲乎。臣每誦斯言。竊不勝感激流涕也。伏乞殿下。惕然却顧。悟流光之不留。惜壯年之易逝。奮厲不息。克崇德業。以副皇天誕命之心。先王付託之意。不勝幸甚。</a:t>
            </a:r>
            <a:r>
              <a:rPr lang="zh-TW" altLang="en-US" sz="1200" dirty="0"/>
              <a:t> </a:t>
            </a:r>
            <a:endParaRPr lang="ko-KR" altLang="ko-KR" sz="2800" dirty="0"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28823B-F552-4272-B565-206DFBFC541B}"/>
              </a:ext>
            </a:extLst>
          </p:cNvPr>
          <p:cNvSpPr txBox="1"/>
          <p:nvPr/>
        </p:nvSpPr>
        <p:spPr>
          <a:xfrm>
            <a:off x="1115616" y="5517232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6945F0-299A-4EE2-AAD4-FFC4ACDD54AB}"/>
              </a:ext>
            </a:extLst>
          </p:cNvPr>
          <p:cNvSpPr txBox="1"/>
          <p:nvPr/>
        </p:nvSpPr>
        <p:spPr>
          <a:xfrm>
            <a:off x="1763688" y="6361475"/>
            <a:ext cx="5616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효종에게 국사를 돌볼 것을 강조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828F6A-EEB3-4591-BAB2-E0BE0136C994}"/>
              </a:ext>
            </a:extLst>
          </p:cNvPr>
          <p:cNvSpPr txBox="1"/>
          <p:nvPr/>
        </p:nvSpPr>
        <p:spPr>
          <a:xfrm>
            <a:off x="827584" y="135949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북벌론과 시무 </a:t>
            </a:r>
            <a:r>
              <a:rPr lang="en-US" altLang="ko-KR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6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r>
              <a:rPr lang="en-US" altLang="ko-KR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		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《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송자대전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》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 제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5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권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&lt;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정유봉사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&gt; 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시무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 中 </a:t>
            </a:r>
            <a:r>
              <a:rPr lang="en-US" altLang="ko-KR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19</a:t>
            </a:r>
            <a:r>
              <a:rPr lang="ko-KR" altLang="en-US" sz="1200" dirty="0">
                <a:latin typeface="HU바람고딕130" panose="02020603020101020101" pitchFamily="18" charset="-127"/>
                <a:ea typeface="HU바람고딕130" panose="02020603020101020101" pitchFamily="18" charset="-127"/>
              </a:rPr>
              <a:t>조</a:t>
            </a:r>
            <a:endParaRPr lang="en-US" altLang="ko-KR" sz="1400" dirty="0">
              <a:latin typeface="HU바람고딕130" panose="02020603020101020101" pitchFamily="18" charset="-127"/>
              <a:ea typeface="HU바람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6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바람고딕">
      <a:majorFont>
        <a:latin typeface="HU바람고딕130"/>
        <a:ea typeface="HU바람고딕130"/>
        <a:cs typeface=""/>
      </a:majorFont>
      <a:minorFont>
        <a:latin typeface="HU바람고딕120"/>
        <a:ea typeface="HU바람고딕1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4963</TotalTime>
  <Words>2051</Words>
  <Application>Microsoft Office PowerPoint</Application>
  <PresentationFormat>화면 슬라이드 쇼(4:3)</PresentationFormat>
  <Paragraphs>301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Arial</vt:lpstr>
      <vt:lpstr>바탕</vt:lpstr>
      <vt:lpstr>Wingdings</vt:lpstr>
      <vt:lpstr>맑은 고딕</vt:lpstr>
      <vt:lpstr>HU바람고딕120</vt:lpstr>
      <vt:lpstr>조선일보명조</vt:lpstr>
      <vt:lpstr>HU바람고딕130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황수아</cp:lastModifiedBy>
  <cp:revision>159</cp:revision>
  <dcterms:created xsi:type="dcterms:W3CDTF">2017-03-03T04:17:19Z</dcterms:created>
  <dcterms:modified xsi:type="dcterms:W3CDTF">2017-11-27T20:02:53Z</dcterms:modified>
</cp:coreProperties>
</file>